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40"/>
  </p:notesMasterIdLst>
  <p:sldIdLst>
    <p:sldId id="368" r:id="rId2"/>
    <p:sldId id="369" r:id="rId3"/>
    <p:sldId id="370" r:id="rId4"/>
    <p:sldId id="372" r:id="rId5"/>
    <p:sldId id="371" r:id="rId6"/>
    <p:sldId id="373" r:id="rId7"/>
    <p:sldId id="374" r:id="rId8"/>
    <p:sldId id="378" r:id="rId9"/>
    <p:sldId id="375" r:id="rId10"/>
    <p:sldId id="376" r:id="rId11"/>
    <p:sldId id="377" r:id="rId12"/>
    <p:sldId id="379" r:id="rId13"/>
    <p:sldId id="380" r:id="rId14"/>
    <p:sldId id="381" r:id="rId15"/>
    <p:sldId id="384" r:id="rId16"/>
    <p:sldId id="385" r:id="rId17"/>
    <p:sldId id="383" r:id="rId18"/>
    <p:sldId id="401" r:id="rId19"/>
    <p:sldId id="388" r:id="rId20"/>
    <p:sldId id="386" r:id="rId21"/>
    <p:sldId id="387" r:id="rId22"/>
    <p:sldId id="389" r:id="rId23"/>
    <p:sldId id="391" r:id="rId24"/>
    <p:sldId id="392" r:id="rId25"/>
    <p:sldId id="393" r:id="rId26"/>
    <p:sldId id="402" r:id="rId27"/>
    <p:sldId id="397" r:id="rId28"/>
    <p:sldId id="404" r:id="rId29"/>
    <p:sldId id="405" r:id="rId30"/>
    <p:sldId id="406" r:id="rId31"/>
    <p:sldId id="408" r:id="rId32"/>
    <p:sldId id="399" r:id="rId33"/>
    <p:sldId id="395" r:id="rId34"/>
    <p:sldId id="396" r:id="rId35"/>
    <p:sldId id="398" r:id="rId36"/>
    <p:sldId id="400" r:id="rId37"/>
    <p:sldId id="394" r:id="rId38"/>
    <p:sldId id="40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4" d="100"/>
          <a:sy n="74" d="100"/>
        </p:scale>
        <p:origin x="582" y="72"/>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157B2-0E47-441C-B568-CEEEA45358FD}" type="doc">
      <dgm:prSet loTypeId="urn:microsoft.com/office/officeart/2009/3/layout/StepUpProcess" loCatId="process" qsTypeId="urn:microsoft.com/office/officeart/2005/8/quickstyle/simple1" qsCatId="simple" csTypeId="urn:microsoft.com/office/officeart/2005/8/colors/colorful5" csCatId="colorful"/>
      <dgm:spPr/>
      <dgm:t>
        <a:bodyPr/>
        <a:lstStyle/>
        <a:p>
          <a:endParaRPr lang="es-CO"/>
        </a:p>
      </dgm:t>
    </dgm:pt>
    <dgm:pt modelId="{C42FD0B2-31FD-4365-9B62-78EFA9899320}">
      <dgm:prSet custT="1"/>
      <dgm:spPr/>
      <dgm:t>
        <a:bodyPr/>
        <a:lstStyle/>
        <a:p>
          <a:pPr rtl="0"/>
          <a:r>
            <a:rPr lang="es-CO" sz="1600" dirty="0" smtClean="0"/>
            <a:t>Reconoce las indicaciones de la gasometría arterial en la atención del paciente con alteraciones pulmonares y metabólicas.</a:t>
          </a:r>
          <a:endParaRPr lang="es-CO" sz="1600" dirty="0"/>
        </a:p>
      </dgm:t>
    </dgm:pt>
    <dgm:pt modelId="{5258762F-4C4A-4BED-9EA8-09E0829167C7}" type="parTrans" cxnId="{A8C5E6B8-4871-4E0C-BA81-08DF7C916C0D}">
      <dgm:prSet/>
      <dgm:spPr/>
      <dgm:t>
        <a:bodyPr/>
        <a:lstStyle/>
        <a:p>
          <a:endParaRPr lang="es-CO"/>
        </a:p>
      </dgm:t>
    </dgm:pt>
    <dgm:pt modelId="{0F255683-FD01-45B4-A48A-DABD21405EB8}" type="sibTrans" cxnId="{A8C5E6B8-4871-4E0C-BA81-08DF7C916C0D}">
      <dgm:prSet/>
      <dgm:spPr/>
      <dgm:t>
        <a:bodyPr/>
        <a:lstStyle/>
        <a:p>
          <a:endParaRPr lang="es-CO"/>
        </a:p>
      </dgm:t>
    </dgm:pt>
    <dgm:pt modelId="{FEEEBEF4-D611-454D-AF07-85D39E63B5D8}">
      <dgm:prSet custT="1"/>
      <dgm:spPr/>
      <dgm:t>
        <a:bodyPr/>
        <a:lstStyle/>
        <a:p>
          <a:pPr rtl="0"/>
          <a:r>
            <a:rPr lang="es-CO" sz="1600" dirty="0" smtClean="0"/>
            <a:t>Identifica la técnica para la  extracción  de muestra de sangre arterial. </a:t>
          </a:r>
          <a:endParaRPr lang="es-CO" sz="1600" dirty="0"/>
        </a:p>
      </dgm:t>
    </dgm:pt>
    <dgm:pt modelId="{E63784A2-5106-4657-8C86-E74EB926AB17}" type="parTrans" cxnId="{BB1A0AD4-4FC4-4478-A067-34FB736BD802}">
      <dgm:prSet/>
      <dgm:spPr/>
      <dgm:t>
        <a:bodyPr/>
        <a:lstStyle/>
        <a:p>
          <a:endParaRPr lang="es-CO"/>
        </a:p>
      </dgm:t>
    </dgm:pt>
    <dgm:pt modelId="{FD55EBFB-8734-4A52-87C2-E2BE31ABF5A9}" type="sibTrans" cxnId="{BB1A0AD4-4FC4-4478-A067-34FB736BD802}">
      <dgm:prSet/>
      <dgm:spPr/>
      <dgm:t>
        <a:bodyPr/>
        <a:lstStyle/>
        <a:p>
          <a:endParaRPr lang="es-CO"/>
        </a:p>
      </dgm:t>
    </dgm:pt>
    <dgm:pt modelId="{C143DD9E-1EAC-4BD3-A51B-A451FF999966}">
      <dgm:prSet custT="1"/>
      <dgm:spPr/>
      <dgm:t>
        <a:bodyPr/>
        <a:lstStyle/>
        <a:p>
          <a:pPr rtl="0"/>
          <a:r>
            <a:rPr lang="es-CO" sz="1600" dirty="0" smtClean="0"/>
            <a:t>Explica los principales parámetros involucrados en el equilibrio acido base e identifica los  valores de referencia. </a:t>
          </a:r>
          <a:endParaRPr lang="es-CO" sz="1600" dirty="0"/>
        </a:p>
      </dgm:t>
    </dgm:pt>
    <dgm:pt modelId="{3BB626EF-2EBF-4157-B035-AEBA121B275E}" type="parTrans" cxnId="{208B3BB5-3916-484C-A9A5-CF38A9D73416}">
      <dgm:prSet/>
      <dgm:spPr/>
      <dgm:t>
        <a:bodyPr/>
        <a:lstStyle/>
        <a:p>
          <a:endParaRPr lang="es-CO"/>
        </a:p>
      </dgm:t>
    </dgm:pt>
    <dgm:pt modelId="{1B86BCEA-DCD7-4B46-A06A-C863CF45A8C3}" type="sibTrans" cxnId="{208B3BB5-3916-484C-A9A5-CF38A9D73416}">
      <dgm:prSet/>
      <dgm:spPr/>
      <dgm:t>
        <a:bodyPr/>
        <a:lstStyle/>
        <a:p>
          <a:endParaRPr lang="es-CO"/>
        </a:p>
      </dgm:t>
    </dgm:pt>
    <dgm:pt modelId="{7C4341AA-FE92-498B-8BEB-7D7E2298411C}">
      <dgm:prSet custT="1"/>
      <dgm:spPr/>
      <dgm:t>
        <a:bodyPr/>
        <a:lstStyle/>
        <a:p>
          <a:pPr rtl="0"/>
          <a:r>
            <a:rPr lang="es-CO" sz="1600" dirty="0" smtClean="0"/>
            <a:t>Analiza  los trastornos acido base y metabólicos. </a:t>
          </a:r>
          <a:endParaRPr lang="es-CO" sz="1600" dirty="0"/>
        </a:p>
      </dgm:t>
    </dgm:pt>
    <dgm:pt modelId="{E9C033ED-F06D-483C-BCB1-71A1E9E7CEA6}" type="parTrans" cxnId="{A169F997-B80D-49C6-92E7-89816C9545EB}">
      <dgm:prSet/>
      <dgm:spPr/>
      <dgm:t>
        <a:bodyPr/>
        <a:lstStyle/>
        <a:p>
          <a:endParaRPr lang="es-CO"/>
        </a:p>
      </dgm:t>
    </dgm:pt>
    <dgm:pt modelId="{9D6D6568-97FE-4E83-97BA-8AC3BAF200A2}" type="sibTrans" cxnId="{A169F997-B80D-49C6-92E7-89816C9545EB}">
      <dgm:prSet/>
      <dgm:spPr/>
      <dgm:t>
        <a:bodyPr/>
        <a:lstStyle/>
        <a:p>
          <a:endParaRPr lang="es-CO"/>
        </a:p>
      </dgm:t>
    </dgm:pt>
    <dgm:pt modelId="{5151E9D5-279B-456A-ABAF-56AD88A35535}">
      <dgm:prSet custT="1"/>
      <dgm:spPr/>
      <dgm:t>
        <a:bodyPr/>
        <a:lstStyle/>
        <a:p>
          <a:pPr rtl="0"/>
          <a:r>
            <a:rPr lang="es-ES" sz="1600" dirty="0" smtClean="0"/>
            <a:t>Propone  intervenciones de enfermería  frente a las alteraciones acido base.</a:t>
          </a:r>
          <a:endParaRPr lang="es-CO" sz="1600" dirty="0"/>
        </a:p>
      </dgm:t>
    </dgm:pt>
    <dgm:pt modelId="{FECF09BF-F784-4E2C-AFA6-D3106041E770}" type="parTrans" cxnId="{EB2B734C-0EDF-427D-8D99-91426047FD86}">
      <dgm:prSet/>
      <dgm:spPr/>
      <dgm:t>
        <a:bodyPr/>
        <a:lstStyle/>
        <a:p>
          <a:endParaRPr lang="es-CO"/>
        </a:p>
      </dgm:t>
    </dgm:pt>
    <dgm:pt modelId="{A0E4186B-874D-49CF-BD18-C67AD9B763ED}" type="sibTrans" cxnId="{EB2B734C-0EDF-427D-8D99-91426047FD86}">
      <dgm:prSet/>
      <dgm:spPr/>
      <dgm:t>
        <a:bodyPr/>
        <a:lstStyle/>
        <a:p>
          <a:endParaRPr lang="es-CO"/>
        </a:p>
      </dgm:t>
    </dgm:pt>
    <dgm:pt modelId="{35EBFA54-9AAB-4D6F-B0D4-6A4936F3E6C5}" type="pres">
      <dgm:prSet presAssocID="{AD1157B2-0E47-441C-B568-CEEEA45358FD}" presName="rootnode" presStyleCnt="0">
        <dgm:presLayoutVars>
          <dgm:chMax/>
          <dgm:chPref/>
          <dgm:dir/>
          <dgm:animLvl val="lvl"/>
        </dgm:presLayoutVars>
      </dgm:prSet>
      <dgm:spPr/>
      <dgm:t>
        <a:bodyPr/>
        <a:lstStyle/>
        <a:p>
          <a:endParaRPr lang="es-CO"/>
        </a:p>
      </dgm:t>
    </dgm:pt>
    <dgm:pt modelId="{220209DF-C7A6-4A9F-BC87-67C599C24C2D}" type="pres">
      <dgm:prSet presAssocID="{C42FD0B2-31FD-4365-9B62-78EFA9899320}" presName="composite" presStyleCnt="0"/>
      <dgm:spPr/>
    </dgm:pt>
    <dgm:pt modelId="{064A8B01-40D4-432C-A779-F4E2DA0B8F7F}" type="pres">
      <dgm:prSet presAssocID="{C42FD0B2-31FD-4365-9B62-78EFA9899320}" presName="LShape" presStyleLbl="alignNode1" presStyleIdx="0" presStyleCnt="9"/>
      <dgm:spPr/>
    </dgm:pt>
    <dgm:pt modelId="{82D65D62-4AD4-4305-908A-D10B89933D73}" type="pres">
      <dgm:prSet presAssocID="{C42FD0B2-31FD-4365-9B62-78EFA9899320}" presName="ParentText" presStyleLbl="revTx" presStyleIdx="0" presStyleCnt="5">
        <dgm:presLayoutVars>
          <dgm:chMax val="0"/>
          <dgm:chPref val="0"/>
          <dgm:bulletEnabled val="1"/>
        </dgm:presLayoutVars>
      </dgm:prSet>
      <dgm:spPr/>
      <dgm:t>
        <a:bodyPr/>
        <a:lstStyle/>
        <a:p>
          <a:endParaRPr lang="es-CO"/>
        </a:p>
      </dgm:t>
    </dgm:pt>
    <dgm:pt modelId="{AB8FDB74-9855-4F18-B9F5-D996BE1244E0}" type="pres">
      <dgm:prSet presAssocID="{C42FD0B2-31FD-4365-9B62-78EFA9899320}" presName="Triangle" presStyleLbl="alignNode1" presStyleIdx="1" presStyleCnt="9"/>
      <dgm:spPr/>
    </dgm:pt>
    <dgm:pt modelId="{1BFFEDCD-FF93-4B73-A746-E2A2FD25E0CF}" type="pres">
      <dgm:prSet presAssocID="{0F255683-FD01-45B4-A48A-DABD21405EB8}" presName="sibTrans" presStyleCnt="0"/>
      <dgm:spPr/>
    </dgm:pt>
    <dgm:pt modelId="{FC906BB7-FF23-43C7-8A9E-DDCC0149DE58}" type="pres">
      <dgm:prSet presAssocID="{0F255683-FD01-45B4-A48A-DABD21405EB8}" presName="space" presStyleCnt="0"/>
      <dgm:spPr/>
    </dgm:pt>
    <dgm:pt modelId="{51541905-91C6-474F-A6A5-06763F066613}" type="pres">
      <dgm:prSet presAssocID="{FEEEBEF4-D611-454D-AF07-85D39E63B5D8}" presName="composite" presStyleCnt="0"/>
      <dgm:spPr/>
    </dgm:pt>
    <dgm:pt modelId="{59EA2EED-85AF-4C77-B556-8DEB136CE38D}" type="pres">
      <dgm:prSet presAssocID="{FEEEBEF4-D611-454D-AF07-85D39E63B5D8}" presName="LShape" presStyleLbl="alignNode1" presStyleIdx="2" presStyleCnt="9"/>
      <dgm:spPr/>
    </dgm:pt>
    <dgm:pt modelId="{504CD63B-E9D9-4259-8138-BC1F09D62735}" type="pres">
      <dgm:prSet presAssocID="{FEEEBEF4-D611-454D-AF07-85D39E63B5D8}" presName="ParentText" presStyleLbl="revTx" presStyleIdx="1" presStyleCnt="5">
        <dgm:presLayoutVars>
          <dgm:chMax val="0"/>
          <dgm:chPref val="0"/>
          <dgm:bulletEnabled val="1"/>
        </dgm:presLayoutVars>
      </dgm:prSet>
      <dgm:spPr/>
      <dgm:t>
        <a:bodyPr/>
        <a:lstStyle/>
        <a:p>
          <a:endParaRPr lang="es-CO"/>
        </a:p>
      </dgm:t>
    </dgm:pt>
    <dgm:pt modelId="{C7527B43-5F35-44F0-8014-156149FEBA5D}" type="pres">
      <dgm:prSet presAssocID="{FEEEBEF4-D611-454D-AF07-85D39E63B5D8}" presName="Triangle" presStyleLbl="alignNode1" presStyleIdx="3" presStyleCnt="9"/>
      <dgm:spPr/>
    </dgm:pt>
    <dgm:pt modelId="{3F129384-5550-4772-AB00-AEE9C0964A60}" type="pres">
      <dgm:prSet presAssocID="{FD55EBFB-8734-4A52-87C2-E2BE31ABF5A9}" presName="sibTrans" presStyleCnt="0"/>
      <dgm:spPr/>
    </dgm:pt>
    <dgm:pt modelId="{808BCCD1-FDBD-42B1-B12E-A45F76F3EF64}" type="pres">
      <dgm:prSet presAssocID="{FD55EBFB-8734-4A52-87C2-E2BE31ABF5A9}" presName="space" presStyleCnt="0"/>
      <dgm:spPr/>
    </dgm:pt>
    <dgm:pt modelId="{46A9FB48-FD5A-4034-8D0A-D83322F39530}" type="pres">
      <dgm:prSet presAssocID="{C143DD9E-1EAC-4BD3-A51B-A451FF999966}" presName="composite" presStyleCnt="0"/>
      <dgm:spPr/>
    </dgm:pt>
    <dgm:pt modelId="{6968408B-F027-4201-B334-85F5F17C5171}" type="pres">
      <dgm:prSet presAssocID="{C143DD9E-1EAC-4BD3-A51B-A451FF999966}" presName="LShape" presStyleLbl="alignNode1" presStyleIdx="4" presStyleCnt="9"/>
      <dgm:spPr/>
    </dgm:pt>
    <dgm:pt modelId="{F0384F04-C446-4DE7-B6A7-A0F4F5262BD8}" type="pres">
      <dgm:prSet presAssocID="{C143DD9E-1EAC-4BD3-A51B-A451FF999966}" presName="ParentText" presStyleLbl="revTx" presStyleIdx="2" presStyleCnt="5">
        <dgm:presLayoutVars>
          <dgm:chMax val="0"/>
          <dgm:chPref val="0"/>
          <dgm:bulletEnabled val="1"/>
        </dgm:presLayoutVars>
      </dgm:prSet>
      <dgm:spPr/>
      <dgm:t>
        <a:bodyPr/>
        <a:lstStyle/>
        <a:p>
          <a:endParaRPr lang="es-CO"/>
        </a:p>
      </dgm:t>
    </dgm:pt>
    <dgm:pt modelId="{583E1233-D837-4733-A0C9-C34342178BAF}" type="pres">
      <dgm:prSet presAssocID="{C143DD9E-1EAC-4BD3-A51B-A451FF999966}" presName="Triangle" presStyleLbl="alignNode1" presStyleIdx="5" presStyleCnt="9"/>
      <dgm:spPr/>
    </dgm:pt>
    <dgm:pt modelId="{7ED66F1B-4DDE-4F3D-90A1-E46604FB7511}" type="pres">
      <dgm:prSet presAssocID="{1B86BCEA-DCD7-4B46-A06A-C863CF45A8C3}" presName="sibTrans" presStyleCnt="0"/>
      <dgm:spPr/>
    </dgm:pt>
    <dgm:pt modelId="{D3B91E3A-485E-421C-90C5-DCACAE5FB6F8}" type="pres">
      <dgm:prSet presAssocID="{1B86BCEA-DCD7-4B46-A06A-C863CF45A8C3}" presName="space" presStyleCnt="0"/>
      <dgm:spPr/>
    </dgm:pt>
    <dgm:pt modelId="{8AB44D81-B532-43D2-95BA-E6C712226E09}" type="pres">
      <dgm:prSet presAssocID="{7C4341AA-FE92-498B-8BEB-7D7E2298411C}" presName="composite" presStyleCnt="0"/>
      <dgm:spPr/>
    </dgm:pt>
    <dgm:pt modelId="{CBCE263D-F57E-4379-B754-EEA24FE4AA43}" type="pres">
      <dgm:prSet presAssocID="{7C4341AA-FE92-498B-8BEB-7D7E2298411C}" presName="LShape" presStyleLbl="alignNode1" presStyleIdx="6" presStyleCnt="9"/>
      <dgm:spPr/>
    </dgm:pt>
    <dgm:pt modelId="{D7946B03-BA34-4970-96DE-F1332F78F6A1}" type="pres">
      <dgm:prSet presAssocID="{7C4341AA-FE92-498B-8BEB-7D7E2298411C}" presName="ParentText" presStyleLbl="revTx" presStyleIdx="3" presStyleCnt="5">
        <dgm:presLayoutVars>
          <dgm:chMax val="0"/>
          <dgm:chPref val="0"/>
          <dgm:bulletEnabled val="1"/>
        </dgm:presLayoutVars>
      </dgm:prSet>
      <dgm:spPr/>
      <dgm:t>
        <a:bodyPr/>
        <a:lstStyle/>
        <a:p>
          <a:endParaRPr lang="es-CO"/>
        </a:p>
      </dgm:t>
    </dgm:pt>
    <dgm:pt modelId="{F42D467F-B320-4D61-951A-52980F3E1B08}" type="pres">
      <dgm:prSet presAssocID="{7C4341AA-FE92-498B-8BEB-7D7E2298411C}" presName="Triangle" presStyleLbl="alignNode1" presStyleIdx="7" presStyleCnt="9"/>
      <dgm:spPr/>
    </dgm:pt>
    <dgm:pt modelId="{CA6EFB7E-71E1-453D-837B-E947781E6878}" type="pres">
      <dgm:prSet presAssocID="{9D6D6568-97FE-4E83-97BA-8AC3BAF200A2}" presName="sibTrans" presStyleCnt="0"/>
      <dgm:spPr/>
    </dgm:pt>
    <dgm:pt modelId="{E248D09E-51B3-44D7-A315-56B89210881A}" type="pres">
      <dgm:prSet presAssocID="{9D6D6568-97FE-4E83-97BA-8AC3BAF200A2}" presName="space" presStyleCnt="0"/>
      <dgm:spPr/>
    </dgm:pt>
    <dgm:pt modelId="{0A17E8F4-2037-418D-A297-9531F9C2B6ED}" type="pres">
      <dgm:prSet presAssocID="{5151E9D5-279B-456A-ABAF-56AD88A35535}" presName="composite" presStyleCnt="0"/>
      <dgm:spPr/>
    </dgm:pt>
    <dgm:pt modelId="{C8D44BDC-92E1-4B79-A757-52D1D8C22DCE}" type="pres">
      <dgm:prSet presAssocID="{5151E9D5-279B-456A-ABAF-56AD88A35535}" presName="LShape" presStyleLbl="alignNode1" presStyleIdx="8" presStyleCnt="9"/>
      <dgm:spPr/>
    </dgm:pt>
    <dgm:pt modelId="{C63D5104-C3E4-405E-AAFA-B5F95CEC5B0D}" type="pres">
      <dgm:prSet presAssocID="{5151E9D5-279B-456A-ABAF-56AD88A35535}" presName="ParentText" presStyleLbl="revTx" presStyleIdx="4" presStyleCnt="5">
        <dgm:presLayoutVars>
          <dgm:chMax val="0"/>
          <dgm:chPref val="0"/>
          <dgm:bulletEnabled val="1"/>
        </dgm:presLayoutVars>
      </dgm:prSet>
      <dgm:spPr/>
      <dgm:t>
        <a:bodyPr/>
        <a:lstStyle/>
        <a:p>
          <a:endParaRPr lang="es-CO"/>
        </a:p>
      </dgm:t>
    </dgm:pt>
  </dgm:ptLst>
  <dgm:cxnLst>
    <dgm:cxn modelId="{BB1A0AD4-4FC4-4478-A067-34FB736BD802}" srcId="{AD1157B2-0E47-441C-B568-CEEEA45358FD}" destId="{FEEEBEF4-D611-454D-AF07-85D39E63B5D8}" srcOrd="1" destOrd="0" parTransId="{E63784A2-5106-4657-8C86-E74EB926AB17}" sibTransId="{FD55EBFB-8734-4A52-87C2-E2BE31ABF5A9}"/>
    <dgm:cxn modelId="{ED41140C-C4E9-407C-8ABF-3DED9DF4CAF0}" type="presOf" srcId="{7C4341AA-FE92-498B-8BEB-7D7E2298411C}" destId="{D7946B03-BA34-4970-96DE-F1332F78F6A1}" srcOrd="0" destOrd="0" presId="urn:microsoft.com/office/officeart/2009/3/layout/StepUpProcess"/>
    <dgm:cxn modelId="{81C31F47-DE1D-439C-90FE-BA435A83E7E9}" type="presOf" srcId="{FEEEBEF4-D611-454D-AF07-85D39E63B5D8}" destId="{504CD63B-E9D9-4259-8138-BC1F09D62735}" srcOrd="0" destOrd="0" presId="urn:microsoft.com/office/officeart/2009/3/layout/StepUpProcess"/>
    <dgm:cxn modelId="{8EE82E3C-4A43-4004-B362-33015F5634DA}" type="presOf" srcId="{5151E9D5-279B-456A-ABAF-56AD88A35535}" destId="{C63D5104-C3E4-405E-AAFA-B5F95CEC5B0D}" srcOrd="0" destOrd="0" presId="urn:microsoft.com/office/officeart/2009/3/layout/StepUpProcess"/>
    <dgm:cxn modelId="{208B3BB5-3916-484C-A9A5-CF38A9D73416}" srcId="{AD1157B2-0E47-441C-B568-CEEEA45358FD}" destId="{C143DD9E-1EAC-4BD3-A51B-A451FF999966}" srcOrd="2" destOrd="0" parTransId="{3BB626EF-2EBF-4157-B035-AEBA121B275E}" sibTransId="{1B86BCEA-DCD7-4B46-A06A-C863CF45A8C3}"/>
    <dgm:cxn modelId="{0D22ED51-DB41-49C3-87F3-888E32C8F9DC}" type="presOf" srcId="{AD1157B2-0E47-441C-B568-CEEEA45358FD}" destId="{35EBFA54-9AAB-4D6F-B0D4-6A4936F3E6C5}" srcOrd="0" destOrd="0" presId="urn:microsoft.com/office/officeart/2009/3/layout/StepUpProcess"/>
    <dgm:cxn modelId="{A8C5E6B8-4871-4E0C-BA81-08DF7C916C0D}" srcId="{AD1157B2-0E47-441C-B568-CEEEA45358FD}" destId="{C42FD0B2-31FD-4365-9B62-78EFA9899320}" srcOrd="0" destOrd="0" parTransId="{5258762F-4C4A-4BED-9EA8-09E0829167C7}" sibTransId="{0F255683-FD01-45B4-A48A-DABD21405EB8}"/>
    <dgm:cxn modelId="{D1DF7FCB-A451-4CBF-BF30-B169DEFFF7EC}" type="presOf" srcId="{C42FD0B2-31FD-4365-9B62-78EFA9899320}" destId="{82D65D62-4AD4-4305-908A-D10B89933D73}" srcOrd="0" destOrd="0" presId="urn:microsoft.com/office/officeart/2009/3/layout/StepUpProcess"/>
    <dgm:cxn modelId="{EB2B734C-0EDF-427D-8D99-91426047FD86}" srcId="{AD1157B2-0E47-441C-B568-CEEEA45358FD}" destId="{5151E9D5-279B-456A-ABAF-56AD88A35535}" srcOrd="4" destOrd="0" parTransId="{FECF09BF-F784-4E2C-AFA6-D3106041E770}" sibTransId="{A0E4186B-874D-49CF-BD18-C67AD9B763ED}"/>
    <dgm:cxn modelId="{A169F997-B80D-49C6-92E7-89816C9545EB}" srcId="{AD1157B2-0E47-441C-B568-CEEEA45358FD}" destId="{7C4341AA-FE92-498B-8BEB-7D7E2298411C}" srcOrd="3" destOrd="0" parTransId="{E9C033ED-F06D-483C-BCB1-71A1E9E7CEA6}" sibTransId="{9D6D6568-97FE-4E83-97BA-8AC3BAF200A2}"/>
    <dgm:cxn modelId="{CD1BB0F8-F0FA-4AA1-A952-CF254B9D34A0}" type="presOf" srcId="{C143DD9E-1EAC-4BD3-A51B-A451FF999966}" destId="{F0384F04-C446-4DE7-B6A7-A0F4F5262BD8}" srcOrd="0" destOrd="0" presId="urn:microsoft.com/office/officeart/2009/3/layout/StepUpProcess"/>
    <dgm:cxn modelId="{558055AD-7291-45BB-AA82-974BAE720BF3}" type="presParOf" srcId="{35EBFA54-9AAB-4D6F-B0D4-6A4936F3E6C5}" destId="{220209DF-C7A6-4A9F-BC87-67C599C24C2D}" srcOrd="0" destOrd="0" presId="urn:microsoft.com/office/officeart/2009/3/layout/StepUpProcess"/>
    <dgm:cxn modelId="{C8104458-2FE5-4747-B1E1-6AF565D39AC1}" type="presParOf" srcId="{220209DF-C7A6-4A9F-BC87-67C599C24C2D}" destId="{064A8B01-40D4-432C-A779-F4E2DA0B8F7F}" srcOrd="0" destOrd="0" presId="urn:microsoft.com/office/officeart/2009/3/layout/StepUpProcess"/>
    <dgm:cxn modelId="{788FB2BF-DE26-4163-8C95-071C7DE80A4D}" type="presParOf" srcId="{220209DF-C7A6-4A9F-BC87-67C599C24C2D}" destId="{82D65D62-4AD4-4305-908A-D10B89933D73}" srcOrd="1" destOrd="0" presId="urn:microsoft.com/office/officeart/2009/3/layout/StepUpProcess"/>
    <dgm:cxn modelId="{6C0BF8C2-FF49-4AE9-98DE-5E93E04620BA}" type="presParOf" srcId="{220209DF-C7A6-4A9F-BC87-67C599C24C2D}" destId="{AB8FDB74-9855-4F18-B9F5-D996BE1244E0}" srcOrd="2" destOrd="0" presId="urn:microsoft.com/office/officeart/2009/3/layout/StepUpProcess"/>
    <dgm:cxn modelId="{96769FB8-298E-4E68-87AC-8B9896CFB589}" type="presParOf" srcId="{35EBFA54-9AAB-4D6F-B0D4-6A4936F3E6C5}" destId="{1BFFEDCD-FF93-4B73-A746-E2A2FD25E0CF}" srcOrd="1" destOrd="0" presId="urn:microsoft.com/office/officeart/2009/3/layout/StepUpProcess"/>
    <dgm:cxn modelId="{170F78D5-566D-495A-8950-21F7CAEC97A0}" type="presParOf" srcId="{1BFFEDCD-FF93-4B73-A746-E2A2FD25E0CF}" destId="{FC906BB7-FF23-43C7-8A9E-DDCC0149DE58}" srcOrd="0" destOrd="0" presId="urn:microsoft.com/office/officeart/2009/3/layout/StepUpProcess"/>
    <dgm:cxn modelId="{754B7B47-E50F-46B0-BD3F-3BE7338853FC}" type="presParOf" srcId="{35EBFA54-9AAB-4D6F-B0D4-6A4936F3E6C5}" destId="{51541905-91C6-474F-A6A5-06763F066613}" srcOrd="2" destOrd="0" presId="urn:microsoft.com/office/officeart/2009/3/layout/StepUpProcess"/>
    <dgm:cxn modelId="{91BA21C5-97CC-44F9-8AAD-9AEB8948C1E4}" type="presParOf" srcId="{51541905-91C6-474F-A6A5-06763F066613}" destId="{59EA2EED-85AF-4C77-B556-8DEB136CE38D}" srcOrd="0" destOrd="0" presId="urn:microsoft.com/office/officeart/2009/3/layout/StepUpProcess"/>
    <dgm:cxn modelId="{8889CF75-3731-464A-965F-690FF58B9C52}" type="presParOf" srcId="{51541905-91C6-474F-A6A5-06763F066613}" destId="{504CD63B-E9D9-4259-8138-BC1F09D62735}" srcOrd="1" destOrd="0" presId="urn:microsoft.com/office/officeart/2009/3/layout/StepUpProcess"/>
    <dgm:cxn modelId="{A0C6E365-096A-473E-939C-756042F752EF}" type="presParOf" srcId="{51541905-91C6-474F-A6A5-06763F066613}" destId="{C7527B43-5F35-44F0-8014-156149FEBA5D}" srcOrd="2" destOrd="0" presId="urn:microsoft.com/office/officeart/2009/3/layout/StepUpProcess"/>
    <dgm:cxn modelId="{A14D6171-277D-4D00-B22A-22FB5A75F8AC}" type="presParOf" srcId="{35EBFA54-9AAB-4D6F-B0D4-6A4936F3E6C5}" destId="{3F129384-5550-4772-AB00-AEE9C0964A60}" srcOrd="3" destOrd="0" presId="urn:microsoft.com/office/officeart/2009/3/layout/StepUpProcess"/>
    <dgm:cxn modelId="{CA82A4B8-8E8C-4C5D-ABE7-BF67CF89FE99}" type="presParOf" srcId="{3F129384-5550-4772-AB00-AEE9C0964A60}" destId="{808BCCD1-FDBD-42B1-B12E-A45F76F3EF64}" srcOrd="0" destOrd="0" presId="urn:microsoft.com/office/officeart/2009/3/layout/StepUpProcess"/>
    <dgm:cxn modelId="{1D8FA620-0894-4270-B197-3BD2F5C3D60B}" type="presParOf" srcId="{35EBFA54-9AAB-4D6F-B0D4-6A4936F3E6C5}" destId="{46A9FB48-FD5A-4034-8D0A-D83322F39530}" srcOrd="4" destOrd="0" presId="urn:microsoft.com/office/officeart/2009/3/layout/StepUpProcess"/>
    <dgm:cxn modelId="{41EB3147-E191-4813-8559-0060F36C54BA}" type="presParOf" srcId="{46A9FB48-FD5A-4034-8D0A-D83322F39530}" destId="{6968408B-F027-4201-B334-85F5F17C5171}" srcOrd="0" destOrd="0" presId="urn:microsoft.com/office/officeart/2009/3/layout/StepUpProcess"/>
    <dgm:cxn modelId="{E6F2FE6B-AE38-4186-B289-57506C835515}" type="presParOf" srcId="{46A9FB48-FD5A-4034-8D0A-D83322F39530}" destId="{F0384F04-C446-4DE7-B6A7-A0F4F5262BD8}" srcOrd="1" destOrd="0" presId="urn:microsoft.com/office/officeart/2009/3/layout/StepUpProcess"/>
    <dgm:cxn modelId="{575CFD2E-8D60-4755-862A-AE5D526FFC19}" type="presParOf" srcId="{46A9FB48-FD5A-4034-8D0A-D83322F39530}" destId="{583E1233-D837-4733-A0C9-C34342178BAF}" srcOrd="2" destOrd="0" presId="urn:microsoft.com/office/officeart/2009/3/layout/StepUpProcess"/>
    <dgm:cxn modelId="{DE325DA1-9D3A-4F53-8FF2-AA98B2162610}" type="presParOf" srcId="{35EBFA54-9AAB-4D6F-B0D4-6A4936F3E6C5}" destId="{7ED66F1B-4DDE-4F3D-90A1-E46604FB7511}" srcOrd="5" destOrd="0" presId="urn:microsoft.com/office/officeart/2009/3/layout/StepUpProcess"/>
    <dgm:cxn modelId="{322B4140-50A2-46BA-BABA-075EE4B497CB}" type="presParOf" srcId="{7ED66F1B-4DDE-4F3D-90A1-E46604FB7511}" destId="{D3B91E3A-485E-421C-90C5-DCACAE5FB6F8}" srcOrd="0" destOrd="0" presId="urn:microsoft.com/office/officeart/2009/3/layout/StepUpProcess"/>
    <dgm:cxn modelId="{2F65F00F-4AE9-46AF-9793-DC03383E1270}" type="presParOf" srcId="{35EBFA54-9AAB-4D6F-B0D4-6A4936F3E6C5}" destId="{8AB44D81-B532-43D2-95BA-E6C712226E09}" srcOrd="6" destOrd="0" presId="urn:microsoft.com/office/officeart/2009/3/layout/StepUpProcess"/>
    <dgm:cxn modelId="{D22BC1CE-27E3-4073-A434-B157427D7ADC}" type="presParOf" srcId="{8AB44D81-B532-43D2-95BA-E6C712226E09}" destId="{CBCE263D-F57E-4379-B754-EEA24FE4AA43}" srcOrd="0" destOrd="0" presId="urn:microsoft.com/office/officeart/2009/3/layout/StepUpProcess"/>
    <dgm:cxn modelId="{E08E399E-06D2-4016-AD2B-038CAE3532D9}" type="presParOf" srcId="{8AB44D81-B532-43D2-95BA-E6C712226E09}" destId="{D7946B03-BA34-4970-96DE-F1332F78F6A1}" srcOrd="1" destOrd="0" presId="urn:microsoft.com/office/officeart/2009/3/layout/StepUpProcess"/>
    <dgm:cxn modelId="{AF1A180A-14D2-4A8A-98D3-4E8092B3A026}" type="presParOf" srcId="{8AB44D81-B532-43D2-95BA-E6C712226E09}" destId="{F42D467F-B320-4D61-951A-52980F3E1B08}" srcOrd="2" destOrd="0" presId="urn:microsoft.com/office/officeart/2009/3/layout/StepUpProcess"/>
    <dgm:cxn modelId="{1848D385-E79D-4B30-9C9A-EE932948FB88}" type="presParOf" srcId="{35EBFA54-9AAB-4D6F-B0D4-6A4936F3E6C5}" destId="{CA6EFB7E-71E1-453D-837B-E947781E6878}" srcOrd="7" destOrd="0" presId="urn:microsoft.com/office/officeart/2009/3/layout/StepUpProcess"/>
    <dgm:cxn modelId="{A4CD1851-B895-4C5D-8666-8999B736B1D3}" type="presParOf" srcId="{CA6EFB7E-71E1-453D-837B-E947781E6878}" destId="{E248D09E-51B3-44D7-A315-56B89210881A}" srcOrd="0" destOrd="0" presId="urn:microsoft.com/office/officeart/2009/3/layout/StepUpProcess"/>
    <dgm:cxn modelId="{CEFB78CB-4E8C-4C9D-9D36-AFF5D29253DA}" type="presParOf" srcId="{35EBFA54-9AAB-4D6F-B0D4-6A4936F3E6C5}" destId="{0A17E8F4-2037-418D-A297-9531F9C2B6ED}" srcOrd="8" destOrd="0" presId="urn:microsoft.com/office/officeart/2009/3/layout/StepUpProcess"/>
    <dgm:cxn modelId="{250FEE60-17F4-4C04-9497-C6C67C4B7837}" type="presParOf" srcId="{0A17E8F4-2037-418D-A297-9531F9C2B6ED}" destId="{C8D44BDC-92E1-4B79-A757-52D1D8C22DCE}" srcOrd="0" destOrd="0" presId="urn:microsoft.com/office/officeart/2009/3/layout/StepUpProcess"/>
    <dgm:cxn modelId="{056415AA-BA94-45C4-9684-912E2D10805B}" type="presParOf" srcId="{0A17E8F4-2037-418D-A297-9531F9C2B6ED}" destId="{C63D5104-C3E4-405E-AAFA-B5F95CEC5B0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5485AC-F1B0-468E-A71A-2AC7E5503F7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CO"/>
        </a:p>
      </dgm:t>
    </dgm:pt>
    <dgm:pt modelId="{6603243D-A3B3-4F9D-A8AD-01F7BB904F53}">
      <dgm:prSet/>
      <dgm:spPr/>
      <dgm:t>
        <a:bodyPr/>
        <a:lstStyle/>
        <a:p>
          <a:pPr rtl="0"/>
          <a:r>
            <a:rPr lang="es-CO" smtClean="0"/>
            <a:t>Principales indicaciones de la gasometría arterial</a:t>
          </a:r>
          <a:endParaRPr lang="es-CO"/>
        </a:p>
      </dgm:t>
    </dgm:pt>
    <dgm:pt modelId="{B0DCB154-C20D-481B-8FDA-6BF54AD651F8}" type="parTrans" cxnId="{15991F32-A959-45B2-B090-01DD05A0A471}">
      <dgm:prSet/>
      <dgm:spPr/>
      <dgm:t>
        <a:bodyPr/>
        <a:lstStyle/>
        <a:p>
          <a:endParaRPr lang="es-CO"/>
        </a:p>
      </dgm:t>
    </dgm:pt>
    <dgm:pt modelId="{FF57131B-B875-42EA-86DC-CB3BDDD08A1D}" type="sibTrans" cxnId="{15991F32-A959-45B2-B090-01DD05A0A471}">
      <dgm:prSet/>
      <dgm:spPr/>
      <dgm:t>
        <a:bodyPr/>
        <a:lstStyle/>
        <a:p>
          <a:endParaRPr lang="es-CO"/>
        </a:p>
      </dgm:t>
    </dgm:pt>
    <dgm:pt modelId="{A1484D76-9EE3-4E90-9EBD-B31772A3B225}">
      <dgm:prSet/>
      <dgm:spPr/>
      <dgm:t>
        <a:bodyPr/>
        <a:lstStyle/>
        <a:p>
          <a:pPr rtl="0"/>
          <a:r>
            <a:rPr lang="es-CO" smtClean="0"/>
            <a:t>Enfermedades infecciosas pulmonares: neumonía</a:t>
          </a:r>
          <a:endParaRPr lang="es-CO"/>
        </a:p>
      </dgm:t>
    </dgm:pt>
    <dgm:pt modelId="{13832D27-A79C-4D6A-B2B9-A9C21878D694}" type="parTrans" cxnId="{322BEE78-271D-43D4-9B39-DCFE4057DCA6}">
      <dgm:prSet/>
      <dgm:spPr/>
      <dgm:t>
        <a:bodyPr/>
        <a:lstStyle/>
        <a:p>
          <a:endParaRPr lang="es-CO"/>
        </a:p>
      </dgm:t>
    </dgm:pt>
    <dgm:pt modelId="{7ED2A400-78DD-4242-A1C7-AF3B34781E72}" type="sibTrans" cxnId="{322BEE78-271D-43D4-9B39-DCFE4057DCA6}">
      <dgm:prSet/>
      <dgm:spPr/>
      <dgm:t>
        <a:bodyPr/>
        <a:lstStyle/>
        <a:p>
          <a:endParaRPr lang="es-CO"/>
        </a:p>
      </dgm:t>
    </dgm:pt>
    <dgm:pt modelId="{924D86CF-C61D-43C9-A3C8-044F0D4A2E0C}">
      <dgm:prSet/>
      <dgm:spPr/>
      <dgm:t>
        <a:bodyPr/>
        <a:lstStyle/>
        <a:p>
          <a:pPr rtl="0"/>
          <a:r>
            <a:rPr lang="es-CO" smtClean="0"/>
            <a:t>Enfermedades vasculares pulmonares: tromboembolismo pulmonar</a:t>
          </a:r>
          <a:endParaRPr lang="es-CO"/>
        </a:p>
      </dgm:t>
    </dgm:pt>
    <dgm:pt modelId="{053DDDF6-70DF-4AED-8C8C-5A44F49B8438}" type="parTrans" cxnId="{F49FBF0A-18B5-4566-B83D-C8A84AFA342E}">
      <dgm:prSet/>
      <dgm:spPr/>
      <dgm:t>
        <a:bodyPr/>
        <a:lstStyle/>
        <a:p>
          <a:endParaRPr lang="es-CO"/>
        </a:p>
      </dgm:t>
    </dgm:pt>
    <dgm:pt modelId="{6C59A32D-6838-42EC-B418-ADF6511A9F6F}" type="sibTrans" cxnId="{F49FBF0A-18B5-4566-B83D-C8A84AFA342E}">
      <dgm:prSet/>
      <dgm:spPr/>
      <dgm:t>
        <a:bodyPr/>
        <a:lstStyle/>
        <a:p>
          <a:endParaRPr lang="es-CO"/>
        </a:p>
      </dgm:t>
    </dgm:pt>
    <dgm:pt modelId="{FFC139D3-56FF-4D82-8374-BEA0A7B0690C}">
      <dgm:prSet/>
      <dgm:spPr/>
      <dgm:t>
        <a:bodyPr/>
        <a:lstStyle/>
        <a:p>
          <a:pPr rtl="0"/>
          <a:r>
            <a:rPr lang="es-CO" smtClean="0"/>
            <a:t>Obstrucción de las vías aéreas: asma, enfermedad pulmonar obstructiva crónica</a:t>
          </a:r>
          <a:endParaRPr lang="es-CO"/>
        </a:p>
      </dgm:t>
    </dgm:pt>
    <dgm:pt modelId="{549BA45C-8212-4072-8B6B-F82749FBC4CD}" type="parTrans" cxnId="{11447F83-94AF-462D-9C52-DE97EB936224}">
      <dgm:prSet/>
      <dgm:spPr/>
      <dgm:t>
        <a:bodyPr/>
        <a:lstStyle/>
        <a:p>
          <a:endParaRPr lang="es-CO"/>
        </a:p>
      </dgm:t>
    </dgm:pt>
    <dgm:pt modelId="{BAE41892-3900-4480-A02C-E89D0FFA03B6}" type="sibTrans" cxnId="{11447F83-94AF-462D-9C52-DE97EB936224}">
      <dgm:prSet/>
      <dgm:spPr/>
      <dgm:t>
        <a:bodyPr/>
        <a:lstStyle/>
        <a:p>
          <a:endParaRPr lang="es-CO"/>
        </a:p>
      </dgm:t>
    </dgm:pt>
    <dgm:pt modelId="{B5F8546A-1D2D-437B-B668-77DDCA97C0DD}">
      <dgm:prSet/>
      <dgm:spPr/>
      <dgm:t>
        <a:bodyPr/>
        <a:lstStyle/>
        <a:p>
          <a:pPr rtl="0"/>
          <a:r>
            <a:rPr lang="es-CO" smtClean="0"/>
            <a:t>Enfermedades pulmonares intersticiales</a:t>
          </a:r>
          <a:endParaRPr lang="es-CO"/>
        </a:p>
      </dgm:t>
    </dgm:pt>
    <dgm:pt modelId="{BBCB7B44-D0F7-41D7-BD30-63ED3EEFEB9A}" type="parTrans" cxnId="{40570675-21E8-4DA5-B8ED-26278DF142B6}">
      <dgm:prSet/>
      <dgm:spPr/>
      <dgm:t>
        <a:bodyPr/>
        <a:lstStyle/>
        <a:p>
          <a:endParaRPr lang="es-CO"/>
        </a:p>
      </dgm:t>
    </dgm:pt>
    <dgm:pt modelId="{EF0C7746-BE21-4B78-89F9-B71FADA3EBB3}" type="sibTrans" cxnId="{40570675-21E8-4DA5-B8ED-26278DF142B6}">
      <dgm:prSet/>
      <dgm:spPr/>
      <dgm:t>
        <a:bodyPr/>
        <a:lstStyle/>
        <a:p>
          <a:endParaRPr lang="es-CO"/>
        </a:p>
      </dgm:t>
    </dgm:pt>
    <dgm:pt modelId="{B1924BD1-0698-4925-B92D-0474E90B2F78}">
      <dgm:prSet/>
      <dgm:spPr/>
      <dgm:t>
        <a:bodyPr/>
        <a:lstStyle/>
        <a:p>
          <a:pPr rtl="0"/>
          <a:r>
            <a:rPr lang="es-CO" smtClean="0"/>
            <a:t>Patología pleural: derrame pleural, mesotelioma</a:t>
          </a:r>
          <a:endParaRPr lang="es-CO"/>
        </a:p>
      </dgm:t>
    </dgm:pt>
    <dgm:pt modelId="{01157F49-F59D-4012-8E37-83744FBE8332}" type="parTrans" cxnId="{6CDB7E17-21ED-4D0C-A234-FD1F51A6BA32}">
      <dgm:prSet/>
      <dgm:spPr/>
      <dgm:t>
        <a:bodyPr/>
        <a:lstStyle/>
        <a:p>
          <a:endParaRPr lang="es-CO"/>
        </a:p>
      </dgm:t>
    </dgm:pt>
    <dgm:pt modelId="{86949F44-E35E-4DA9-9A82-02D111446E08}" type="sibTrans" cxnId="{6CDB7E17-21ED-4D0C-A234-FD1F51A6BA32}">
      <dgm:prSet/>
      <dgm:spPr/>
      <dgm:t>
        <a:bodyPr/>
        <a:lstStyle/>
        <a:p>
          <a:endParaRPr lang="es-CO"/>
        </a:p>
      </dgm:t>
    </dgm:pt>
    <dgm:pt modelId="{93AA41D3-7D32-48D2-A3AB-AD3D6CEF2551}">
      <dgm:prSet/>
      <dgm:spPr/>
      <dgm:t>
        <a:bodyPr/>
        <a:lstStyle/>
        <a:p>
          <a:pPr rtl="0"/>
          <a:r>
            <a:rPr lang="es-CO" smtClean="0"/>
            <a:t>Patología neoplásica pulmonar</a:t>
          </a:r>
          <a:endParaRPr lang="es-CO"/>
        </a:p>
      </dgm:t>
    </dgm:pt>
    <dgm:pt modelId="{CDF558D9-2FB2-4E1B-8F9E-8C68B8B1AC31}" type="parTrans" cxnId="{3055DCA0-CB9F-449F-B201-473B8BB834F9}">
      <dgm:prSet/>
      <dgm:spPr/>
      <dgm:t>
        <a:bodyPr/>
        <a:lstStyle/>
        <a:p>
          <a:endParaRPr lang="es-CO"/>
        </a:p>
      </dgm:t>
    </dgm:pt>
    <dgm:pt modelId="{9128AC0E-7C34-4A07-9272-C2D2C65180DA}" type="sibTrans" cxnId="{3055DCA0-CB9F-449F-B201-473B8BB834F9}">
      <dgm:prSet/>
      <dgm:spPr/>
      <dgm:t>
        <a:bodyPr/>
        <a:lstStyle/>
        <a:p>
          <a:endParaRPr lang="es-CO"/>
        </a:p>
      </dgm:t>
    </dgm:pt>
    <dgm:pt modelId="{FC188E86-FAC5-430E-85CC-A6C570837437}">
      <dgm:prSet/>
      <dgm:spPr/>
      <dgm:t>
        <a:bodyPr/>
        <a:lstStyle/>
        <a:p>
          <a:pPr rtl="0"/>
          <a:r>
            <a:rPr lang="es-CO" smtClean="0"/>
            <a:t>Patología de la caja torácica y enfermedades neuromusculares</a:t>
          </a:r>
          <a:endParaRPr lang="es-CO"/>
        </a:p>
      </dgm:t>
    </dgm:pt>
    <dgm:pt modelId="{0E2F97A8-5992-4B9A-9557-F85208B9A035}" type="parTrans" cxnId="{DB1AC041-25FF-4B1A-868D-EB699BD93FA8}">
      <dgm:prSet/>
      <dgm:spPr/>
      <dgm:t>
        <a:bodyPr/>
        <a:lstStyle/>
        <a:p>
          <a:endParaRPr lang="es-CO"/>
        </a:p>
      </dgm:t>
    </dgm:pt>
    <dgm:pt modelId="{4C1CB40A-CAF9-48F4-BA91-7F901F953E31}" type="sibTrans" cxnId="{DB1AC041-25FF-4B1A-868D-EB699BD93FA8}">
      <dgm:prSet/>
      <dgm:spPr/>
      <dgm:t>
        <a:bodyPr/>
        <a:lstStyle/>
        <a:p>
          <a:endParaRPr lang="es-CO"/>
        </a:p>
      </dgm:t>
    </dgm:pt>
    <dgm:pt modelId="{62DF6CBC-D8DA-4741-831F-86AE0953F010}">
      <dgm:prSet/>
      <dgm:spPr/>
      <dgm:t>
        <a:bodyPr/>
        <a:lstStyle/>
        <a:p>
          <a:pPr rtl="0"/>
          <a:r>
            <a:rPr lang="es-CO" smtClean="0"/>
            <a:t>Síndrome de apnea obstructiva del sueño</a:t>
          </a:r>
          <a:endParaRPr lang="es-CO"/>
        </a:p>
      </dgm:t>
    </dgm:pt>
    <dgm:pt modelId="{F039EAA5-239D-41CE-83C4-14C8D4507013}" type="parTrans" cxnId="{8A25A578-DD93-4E56-A50C-FE8B0A3350FD}">
      <dgm:prSet/>
      <dgm:spPr/>
      <dgm:t>
        <a:bodyPr/>
        <a:lstStyle/>
        <a:p>
          <a:endParaRPr lang="es-CO"/>
        </a:p>
      </dgm:t>
    </dgm:pt>
    <dgm:pt modelId="{9895ECE5-0C30-46E3-9A4B-4B551B0D1F08}" type="sibTrans" cxnId="{8A25A578-DD93-4E56-A50C-FE8B0A3350FD}">
      <dgm:prSet/>
      <dgm:spPr/>
      <dgm:t>
        <a:bodyPr/>
        <a:lstStyle/>
        <a:p>
          <a:endParaRPr lang="es-CO"/>
        </a:p>
      </dgm:t>
    </dgm:pt>
    <dgm:pt modelId="{E6A30D5A-C4EE-4A8B-B635-901638267582}">
      <dgm:prSet/>
      <dgm:spPr/>
      <dgm:t>
        <a:bodyPr/>
        <a:lstStyle/>
        <a:p>
          <a:pPr rtl="0"/>
          <a:r>
            <a:rPr lang="es-CO" smtClean="0"/>
            <a:t>Enfermedades cardíacas: insuficiencia cardíaca, edema agudo de pulmón</a:t>
          </a:r>
          <a:endParaRPr lang="es-CO"/>
        </a:p>
      </dgm:t>
    </dgm:pt>
    <dgm:pt modelId="{380FE27D-C680-4AD4-90FE-7F83F87B6CD0}" type="parTrans" cxnId="{302DD677-F4EF-4B46-BB32-B82A68CF8169}">
      <dgm:prSet/>
      <dgm:spPr/>
      <dgm:t>
        <a:bodyPr/>
        <a:lstStyle/>
        <a:p>
          <a:endParaRPr lang="es-CO"/>
        </a:p>
      </dgm:t>
    </dgm:pt>
    <dgm:pt modelId="{7FA59459-E932-42B4-BEB7-76BE370F86C2}" type="sibTrans" cxnId="{302DD677-F4EF-4B46-BB32-B82A68CF8169}">
      <dgm:prSet/>
      <dgm:spPr/>
      <dgm:t>
        <a:bodyPr/>
        <a:lstStyle/>
        <a:p>
          <a:endParaRPr lang="es-CO"/>
        </a:p>
      </dgm:t>
    </dgm:pt>
    <dgm:pt modelId="{017B4523-8D06-4480-AB35-19602E5FAFE8}">
      <dgm:prSet/>
      <dgm:spPr/>
      <dgm:t>
        <a:bodyPr/>
        <a:lstStyle/>
        <a:p>
          <a:pPr rtl="0"/>
          <a:r>
            <a:rPr lang="es-CO" smtClean="0"/>
            <a:t>Síndrome de distrés respiratorio del adulto</a:t>
          </a:r>
          <a:endParaRPr lang="es-CO"/>
        </a:p>
      </dgm:t>
    </dgm:pt>
    <dgm:pt modelId="{78080A40-77F7-4A69-9C46-3F0BEB4FB523}" type="parTrans" cxnId="{BC9ECA53-69AC-4CBD-85E5-A6FEDB438FC8}">
      <dgm:prSet/>
      <dgm:spPr/>
      <dgm:t>
        <a:bodyPr/>
        <a:lstStyle/>
        <a:p>
          <a:endParaRPr lang="es-CO"/>
        </a:p>
      </dgm:t>
    </dgm:pt>
    <dgm:pt modelId="{6A152FC8-4429-4D67-A3CF-D91D931C410A}" type="sibTrans" cxnId="{BC9ECA53-69AC-4CBD-85E5-A6FEDB438FC8}">
      <dgm:prSet/>
      <dgm:spPr/>
      <dgm:t>
        <a:bodyPr/>
        <a:lstStyle/>
        <a:p>
          <a:endParaRPr lang="es-CO"/>
        </a:p>
      </dgm:t>
    </dgm:pt>
    <dgm:pt modelId="{8A06E8AB-49D7-46D7-B0A4-BD14EF4B7D1E}">
      <dgm:prSet/>
      <dgm:spPr/>
      <dgm:t>
        <a:bodyPr/>
        <a:lstStyle/>
        <a:p>
          <a:pPr rtl="0"/>
          <a:r>
            <a:rPr lang="es-CO" smtClean="0"/>
            <a:t>Disnea y poliglobulia no explicadas</a:t>
          </a:r>
          <a:endParaRPr lang="es-CO"/>
        </a:p>
      </dgm:t>
    </dgm:pt>
    <dgm:pt modelId="{B4861F72-885C-4545-A9E6-878673878F59}" type="parTrans" cxnId="{251D83AA-40F7-4001-8B10-2B900331C352}">
      <dgm:prSet/>
      <dgm:spPr/>
      <dgm:t>
        <a:bodyPr/>
        <a:lstStyle/>
        <a:p>
          <a:endParaRPr lang="es-CO"/>
        </a:p>
      </dgm:t>
    </dgm:pt>
    <dgm:pt modelId="{7DD138AF-1454-4F44-8415-6914DDD9253F}" type="sibTrans" cxnId="{251D83AA-40F7-4001-8B10-2B900331C352}">
      <dgm:prSet/>
      <dgm:spPr/>
      <dgm:t>
        <a:bodyPr/>
        <a:lstStyle/>
        <a:p>
          <a:endParaRPr lang="es-CO"/>
        </a:p>
      </dgm:t>
    </dgm:pt>
    <dgm:pt modelId="{7E767875-755A-4242-91B0-CCFEFE0449EE}">
      <dgm:prSet/>
      <dgm:spPr/>
      <dgm:t>
        <a:bodyPr/>
        <a:lstStyle/>
        <a:p>
          <a:pPr rtl="0"/>
          <a:r>
            <a:rPr lang="es-CO" smtClean="0"/>
            <a:t>Valoración del equilibrio ácido-básico</a:t>
          </a:r>
          <a:endParaRPr lang="es-CO"/>
        </a:p>
      </dgm:t>
    </dgm:pt>
    <dgm:pt modelId="{6A5C24AF-6B86-4097-8D20-526AE4163BC6}" type="parTrans" cxnId="{263D0387-D38A-4D11-9162-50726A72A4E4}">
      <dgm:prSet/>
      <dgm:spPr/>
      <dgm:t>
        <a:bodyPr/>
        <a:lstStyle/>
        <a:p>
          <a:endParaRPr lang="es-CO"/>
        </a:p>
      </dgm:t>
    </dgm:pt>
    <dgm:pt modelId="{EF44665A-6B22-4E4F-ADB2-12DA6C0DAB25}" type="sibTrans" cxnId="{263D0387-D38A-4D11-9162-50726A72A4E4}">
      <dgm:prSet/>
      <dgm:spPr/>
      <dgm:t>
        <a:bodyPr/>
        <a:lstStyle/>
        <a:p>
          <a:endParaRPr lang="es-CO"/>
        </a:p>
      </dgm:t>
    </dgm:pt>
    <dgm:pt modelId="{608CE4CD-A714-4506-8150-F9F0A8199F87}" type="pres">
      <dgm:prSet presAssocID="{1F5485AC-F1B0-468E-A71A-2AC7E5503F78}" presName="linear" presStyleCnt="0">
        <dgm:presLayoutVars>
          <dgm:animLvl val="lvl"/>
          <dgm:resizeHandles val="exact"/>
        </dgm:presLayoutVars>
      </dgm:prSet>
      <dgm:spPr/>
      <dgm:t>
        <a:bodyPr/>
        <a:lstStyle/>
        <a:p>
          <a:endParaRPr lang="es-CO"/>
        </a:p>
      </dgm:t>
    </dgm:pt>
    <dgm:pt modelId="{25939387-014D-471F-A0BA-63CD23EE035A}" type="pres">
      <dgm:prSet presAssocID="{6603243D-A3B3-4F9D-A8AD-01F7BB904F53}" presName="parentText" presStyleLbl="node1" presStyleIdx="0" presStyleCnt="1">
        <dgm:presLayoutVars>
          <dgm:chMax val="0"/>
          <dgm:bulletEnabled val="1"/>
        </dgm:presLayoutVars>
      </dgm:prSet>
      <dgm:spPr/>
      <dgm:t>
        <a:bodyPr/>
        <a:lstStyle/>
        <a:p>
          <a:endParaRPr lang="es-CO"/>
        </a:p>
      </dgm:t>
    </dgm:pt>
    <dgm:pt modelId="{B4AA3968-67B2-428C-AAD1-78C59A112E10}" type="pres">
      <dgm:prSet presAssocID="{6603243D-A3B3-4F9D-A8AD-01F7BB904F53}" presName="childText" presStyleLbl="revTx" presStyleIdx="0" presStyleCnt="1">
        <dgm:presLayoutVars>
          <dgm:bulletEnabled val="1"/>
        </dgm:presLayoutVars>
      </dgm:prSet>
      <dgm:spPr/>
      <dgm:t>
        <a:bodyPr/>
        <a:lstStyle/>
        <a:p>
          <a:endParaRPr lang="es-CO"/>
        </a:p>
      </dgm:t>
    </dgm:pt>
  </dgm:ptLst>
  <dgm:cxnLst>
    <dgm:cxn modelId="{C21F2884-EEA3-4CA8-B6FC-7F9159C38F2C}" type="presOf" srcId="{8A06E8AB-49D7-46D7-B0A4-BD14EF4B7D1E}" destId="{B4AA3968-67B2-428C-AAD1-78C59A112E10}" srcOrd="0" destOrd="10" presId="urn:microsoft.com/office/officeart/2005/8/layout/vList2"/>
    <dgm:cxn modelId="{15991F32-A959-45B2-B090-01DD05A0A471}" srcId="{1F5485AC-F1B0-468E-A71A-2AC7E5503F78}" destId="{6603243D-A3B3-4F9D-A8AD-01F7BB904F53}" srcOrd="0" destOrd="0" parTransId="{B0DCB154-C20D-481B-8FDA-6BF54AD651F8}" sibTransId="{FF57131B-B875-42EA-86DC-CB3BDDD08A1D}"/>
    <dgm:cxn modelId="{302DD677-F4EF-4B46-BB32-B82A68CF8169}" srcId="{6603243D-A3B3-4F9D-A8AD-01F7BB904F53}" destId="{E6A30D5A-C4EE-4A8B-B635-901638267582}" srcOrd="8" destOrd="0" parTransId="{380FE27D-C680-4AD4-90FE-7F83F87B6CD0}" sibTransId="{7FA59459-E932-42B4-BEB7-76BE370F86C2}"/>
    <dgm:cxn modelId="{A6421B0A-F499-419F-AB9C-2408E53B3DF7}" type="presOf" srcId="{FC188E86-FAC5-430E-85CC-A6C570837437}" destId="{B4AA3968-67B2-428C-AAD1-78C59A112E10}" srcOrd="0" destOrd="6" presId="urn:microsoft.com/office/officeart/2005/8/layout/vList2"/>
    <dgm:cxn modelId="{A42F15BB-7FA5-4561-9245-621C8207F910}" type="presOf" srcId="{93AA41D3-7D32-48D2-A3AB-AD3D6CEF2551}" destId="{B4AA3968-67B2-428C-AAD1-78C59A112E10}" srcOrd="0" destOrd="5" presId="urn:microsoft.com/office/officeart/2005/8/layout/vList2"/>
    <dgm:cxn modelId="{DB1AC041-25FF-4B1A-868D-EB699BD93FA8}" srcId="{6603243D-A3B3-4F9D-A8AD-01F7BB904F53}" destId="{FC188E86-FAC5-430E-85CC-A6C570837437}" srcOrd="6" destOrd="0" parTransId="{0E2F97A8-5992-4B9A-9557-F85208B9A035}" sibTransId="{4C1CB40A-CAF9-48F4-BA91-7F901F953E31}"/>
    <dgm:cxn modelId="{BC9ECA53-69AC-4CBD-85E5-A6FEDB438FC8}" srcId="{6603243D-A3B3-4F9D-A8AD-01F7BB904F53}" destId="{017B4523-8D06-4480-AB35-19602E5FAFE8}" srcOrd="9" destOrd="0" parTransId="{78080A40-77F7-4A69-9C46-3F0BEB4FB523}" sibTransId="{6A152FC8-4429-4D67-A3CF-D91D931C410A}"/>
    <dgm:cxn modelId="{11447F83-94AF-462D-9C52-DE97EB936224}" srcId="{6603243D-A3B3-4F9D-A8AD-01F7BB904F53}" destId="{FFC139D3-56FF-4D82-8374-BEA0A7B0690C}" srcOrd="2" destOrd="0" parTransId="{549BA45C-8212-4072-8B6B-F82749FBC4CD}" sibTransId="{BAE41892-3900-4480-A02C-E89D0FFA03B6}"/>
    <dgm:cxn modelId="{259E2994-40C8-42C6-80E5-4CE3BDF427E0}" type="presOf" srcId="{E6A30D5A-C4EE-4A8B-B635-901638267582}" destId="{B4AA3968-67B2-428C-AAD1-78C59A112E10}" srcOrd="0" destOrd="8" presId="urn:microsoft.com/office/officeart/2005/8/layout/vList2"/>
    <dgm:cxn modelId="{322BEE78-271D-43D4-9B39-DCFE4057DCA6}" srcId="{6603243D-A3B3-4F9D-A8AD-01F7BB904F53}" destId="{A1484D76-9EE3-4E90-9EBD-B31772A3B225}" srcOrd="0" destOrd="0" parTransId="{13832D27-A79C-4D6A-B2B9-A9C21878D694}" sibTransId="{7ED2A400-78DD-4242-A1C7-AF3B34781E72}"/>
    <dgm:cxn modelId="{DD241029-D47B-420F-8B6C-5CFE1F90A633}" type="presOf" srcId="{017B4523-8D06-4480-AB35-19602E5FAFE8}" destId="{B4AA3968-67B2-428C-AAD1-78C59A112E10}" srcOrd="0" destOrd="9" presId="urn:microsoft.com/office/officeart/2005/8/layout/vList2"/>
    <dgm:cxn modelId="{3055DCA0-CB9F-449F-B201-473B8BB834F9}" srcId="{6603243D-A3B3-4F9D-A8AD-01F7BB904F53}" destId="{93AA41D3-7D32-48D2-A3AB-AD3D6CEF2551}" srcOrd="5" destOrd="0" parTransId="{CDF558D9-2FB2-4E1B-8F9E-8C68B8B1AC31}" sibTransId="{9128AC0E-7C34-4A07-9272-C2D2C65180DA}"/>
    <dgm:cxn modelId="{43C68AD4-4537-4CCD-BF15-C9AB02136476}" type="presOf" srcId="{B5F8546A-1D2D-437B-B668-77DDCA97C0DD}" destId="{B4AA3968-67B2-428C-AAD1-78C59A112E10}" srcOrd="0" destOrd="3" presId="urn:microsoft.com/office/officeart/2005/8/layout/vList2"/>
    <dgm:cxn modelId="{E43DD7E3-9975-4DED-8FF7-88B1F17AAAA5}" type="presOf" srcId="{6603243D-A3B3-4F9D-A8AD-01F7BB904F53}" destId="{25939387-014D-471F-A0BA-63CD23EE035A}" srcOrd="0" destOrd="0" presId="urn:microsoft.com/office/officeart/2005/8/layout/vList2"/>
    <dgm:cxn modelId="{659AE87B-C716-477F-8657-CC8C473995FA}" type="presOf" srcId="{1F5485AC-F1B0-468E-A71A-2AC7E5503F78}" destId="{608CE4CD-A714-4506-8150-F9F0A8199F87}" srcOrd="0" destOrd="0" presId="urn:microsoft.com/office/officeart/2005/8/layout/vList2"/>
    <dgm:cxn modelId="{263D0387-D38A-4D11-9162-50726A72A4E4}" srcId="{6603243D-A3B3-4F9D-A8AD-01F7BB904F53}" destId="{7E767875-755A-4242-91B0-CCFEFE0449EE}" srcOrd="11" destOrd="0" parTransId="{6A5C24AF-6B86-4097-8D20-526AE4163BC6}" sibTransId="{EF44665A-6B22-4E4F-ADB2-12DA6C0DAB25}"/>
    <dgm:cxn modelId="{40570675-21E8-4DA5-B8ED-26278DF142B6}" srcId="{6603243D-A3B3-4F9D-A8AD-01F7BB904F53}" destId="{B5F8546A-1D2D-437B-B668-77DDCA97C0DD}" srcOrd="3" destOrd="0" parTransId="{BBCB7B44-D0F7-41D7-BD30-63ED3EEFEB9A}" sibTransId="{EF0C7746-BE21-4B78-89F9-B71FADA3EBB3}"/>
    <dgm:cxn modelId="{251D83AA-40F7-4001-8B10-2B900331C352}" srcId="{6603243D-A3B3-4F9D-A8AD-01F7BB904F53}" destId="{8A06E8AB-49D7-46D7-B0A4-BD14EF4B7D1E}" srcOrd="10" destOrd="0" parTransId="{B4861F72-885C-4545-A9E6-878673878F59}" sibTransId="{7DD138AF-1454-4F44-8415-6914DDD9253F}"/>
    <dgm:cxn modelId="{4D7A5571-B34F-4CDC-AC20-086156DF5592}" type="presOf" srcId="{62DF6CBC-D8DA-4741-831F-86AE0953F010}" destId="{B4AA3968-67B2-428C-AAD1-78C59A112E10}" srcOrd="0" destOrd="7" presId="urn:microsoft.com/office/officeart/2005/8/layout/vList2"/>
    <dgm:cxn modelId="{1CF55253-CD3E-413D-9C83-01F087CB94EA}" type="presOf" srcId="{924D86CF-C61D-43C9-A3C8-044F0D4A2E0C}" destId="{B4AA3968-67B2-428C-AAD1-78C59A112E10}" srcOrd="0" destOrd="1" presId="urn:microsoft.com/office/officeart/2005/8/layout/vList2"/>
    <dgm:cxn modelId="{3A1401F5-F2E4-4FAE-A7D5-845E8A99F9B1}" type="presOf" srcId="{B1924BD1-0698-4925-B92D-0474E90B2F78}" destId="{B4AA3968-67B2-428C-AAD1-78C59A112E10}" srcOrd="0" destOrd="4" presId="urn:microsoft.com/office/officeart/2005/8/layout/vList2"/>
    <dgm:cxn modelId="{F49FBF0A-18B5-4566-B83D-C8A84AFA342E}" srcId="{6603243D-A3B3-4F9D-A8AD-01F7BB904F53}" destId="{924D86CF-C61D-43C9-A3C8-044F0D4A2E0C}" srcOrd="1" destOrd="0" parTransId="{053DDDF6-70DF-4AED-8C8C-5A44F49B8438}" sibTransId="{6C59A32D-6838-42EC-B418-ADF6511A9F6F}"/>
    <dgm:cxn modelId="{4D899563-565D-4FD4-A932-94012188C663}" type="presOf" srcId="{FFC139D3-56FF-4D82-8374-BEA0A7B0690C}" destId="{B4AA3968-67B2-428C-AAD1-78C59A112E10}" srcOrd="0" destOrd="2" presId="urn:microsoft.com/office/officeart/2005/8/layout/vList2"/>
    <dgm:cxn modelId="{73978134-8E3F-4360-A534-677C5DEC9A3A}" type="presOf" srcId="{A1484D76-9EE3-4E90-9EBD-B31772A3B225}" destId="{B4AA3968-67B2-428C-AAD1-78C59A112E10}" srcOrd="0" destOrd="0" presId="urn:microsoft.com/office/officeart/2005/8/layout/vList2"/>
    <dgm:cxn modelId="{8A25A578-DD93-4E56-A50C-FE8B0A3350FD}" srcId="{6603243D-A3B3-4F9D-A8AD-01F7BB904F53}" destId="{62DF6CBC-D8DA-4741-831F-86AE0953F010}" srcOrd="7" destOrd="0" parTransId="{F039EAA5-239D-41CE-83C4-14C8D4507013}" sibTransId="{9895ECE5-0C30-46E3-9A4B-4B551B0D1F08}"/>
    <dgm:cxn modelId="{6CDB7E17-21ED-4D0C-A234-FD1F51A6BA32}" srcId="{6603243D-A3B3-4F9D-A8AD-01F7BB904F53}" destId="{B1924BD1-0698-4925-B92D-0474E90B2F78}" srcOrd="4" destOrd="0" parTransId="{01157F49-F59D-4012-8E37-83744FBE8332}" sibTransId="{86949F44-E35E-4DA9-9A82-02D111446E08}"/>
    <dgm:cxn modelId="{674C3BA4-7A79-45D4-8D87-24DD95CB4C4B}" type="presOf" srcId="{7E767875-755A-4242-91B0-CCFEFE0449EE}" destId="{B4AA3968-67B2-428C-AAD1-78C59A112E10}" srcOrd="0" destOrd="11" presId="urn:microsoft.com/office/officeart/2005/8/layout/vList2"/>
    <dgm:cxn modelId="{422A1D79-FE92-46FE-86A8-D11B531FB57A}" type="presParOf" srcId="{608CE4CD-A714-4506-8150-F9F0A8199F87}" destId="{25939387-014D-471F-A0BA-63CD23EE035A}" srcOrd="0" destOrd="0" presId="urn:microsoft.com/office/officeart/2005/8/layout/vList2"/>
    <dgm:cxn modelId="{04B1D15D-8708-4D9F-BC5E-D7AC75735492}" type="presParOf" srcId="{608CE4CD-A714-4506-8150-F9F0A8199F87}" destId="{B4AA3968-67B2-428C-AAD1-78C59A112E1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E8FEE9-7675-4FAA-B899-1101B1BE5DA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CO"/>
        </a:p>
      </dgm:t>
    </dgm:pt>
    <dgm:pt modelId="{92B52567-D883-42F9-8D9A-CD5DC6B48799}">
      <dgm:prSet custT="1"/>
      <dgm:spPr/>
      <dgm:t>
        <a:bodyPr/>
        <a:lstStyle/>
        <a:p>
          <a:pPr rtl="0"/>
          <a:r>
            <a:rPr lang="es-CO" sz="2800" b="1" u="sng" dirty="0" smtClean="0"/>
            <a:t>Contraindicaciones absolutas</a:t>
          </a:r>
          <a:endParaRPr lang="es-CO" sz="2800" dirty="0"/>
        </a:p>
      </dgm:t>
    </dgm:pt>
    <dgm:pt modelId="{06E44D2D-5C13-4338-A77A-DD37A605122A}" type="parTrans" cxnId="{FE1F24AE-7B1C-45DD-826C-B125EABEC030}">
      <dgm:prSet/>
      <dgm:spPr/>
      <dgm:t>
        <a:bodyPr/>
        <a:lstStyle/>
        <a:p>
          <a:endParaRPr lang="es-CO"/>
        </a:p>
      </dgm:t>
    </dgm:pt>
    <dgm:pt modelId="{B2DE4AEE-9238-480F-88BD-02A8E4D8CAAE}" type="sibTrans" cxnId="{FE1F24AE-7B1C-45DD-826C-B125EABEC030}">
      <dgm:prSet/>
      <dgm:spPr/>
      <dgm:t>
        <a:bodyPr/>
        <a:lstStyle/>
        <a:p>
          <a:endParaRPr lang="es-CO"/>
        </a:p>
      </dgm:t>
    </dgm:pt>
    <dgm:pt modelId="{98CAA88E-8AB6-4B5F-8FC5-F34F3A94ECFE}">
      <dgm:prSet custT="1"/>
      <dgm:spPr/>
      <dgm:t>
        <a:bodyPr/>
        <a:lstStyle/>
        <a:p>
          <a:pPr rtl="0"/>
          <a:r>
            <a:rPr lang="es-CO" sz="2000" dirty="0" smtClean="0">
              <a:latin typeface="Century Gothic" panose="020B0502020202020204" pitchFamily="34" charset="0"/>
            </a:rPr>
            <a:t>No debería realizar la prueba en las siguientes circunstancias.</a:t>
          </a:r>
          <a:endParaRPr lang="es-CO" sz="2000" dirty="0">
            <a:latin typeface="Century Gothic" panose="020B0502020202020204" pitchFamily="34" charset="0"/>
          </a:endParaRPr>
        </a:p>
      </dgm:t>
    </dgm:pt>
    <dgm:pt modelId="{C2339860-E9A9-49D1-88BA-99AD0BDF8F50}" type="parTrans" cxnId="{76FC5C43-43B0-4B49-A763-D9667D371035}">
      <dgm:prSet/>
      <dgm:spPr/>
      <dgm:t>
        <a:bodyPr/>
        <a:lstStyle/>
        <a:p>
          <a:endParaRPr lang="es-CO"/>
        </a:p>
      </dgm:t>
    </dgm:pt>
    <dgm:pt modelId="{851C9AE3-0EE0-4ACE-80F5-39DB10ABDE74}" type="sibTrans" cxnId="{76FC5C43-43B0-4B49-A763-D9667D371035}">
      <dgm:prSet/>
      <dgm:spPr/>
      <dgm:t>
        <a:bodyPr/>
        <a:lstStyle/>
        <a:p>
          <a:endParaRPr lang="es-CO"/>
        </a:p>
      </dgm:t>
    </dgm:pt>
    <dgm:pt modelId="{3E9E13E2-30B4-47AE-94E8-1A5B1823E7C0}">
      <dgm:prSet custT="1"/>
      <dgm:spPr/>
      <dgm:t>
        <a:bodyPr/>
        <a:lstStyle/>
        <a:p>
          <a:pPr rtl="0"/>
          <a:r>
            <a:rPr lang="es-CO" sz="2000" dirty="0" smtClean="0">
              <a:latin typeface="Century Gothic" panose="020B0502020202020204" pitchFamily="34" charset="0"/>
            </a:rPr>
            <a:t>Anatomía distorsionada en la zona de punción (quemaduras, intervenciones quirúrgicas previas, endoprótesis, fístulas arterio-venosas…)</a:t>
          </a:r>
          <a:endParaRPr lang="es-CO" sz="2000" dirty="0">
            <a:latin typeface="Century Gothic" panose="020B0502020202020204" pitchFamily="34" charset="0"/>
          </a:endParaRPr>
        </a:p>
      </dgm:t>
    </dgm:pt>
    <dgm:pt modelId="{D13EC21B-FEED-45B6-A632-476DF2B2ABCC}" type="parTrans" cxnId="{0BCE5B29-A69C-4950-857C-6F41DADFA32E}">
      <dgm:prSet/>
      <dgm:spPr/>
      <dgm:t>
        <a:bodyPr/>
        <a:lstStyle/>
        <a:p>
          <a:endParaRPr lang="es-CO"/>
        </a:p>
      </dgm:t>
    </dgm:pt>
    <dgm:pt modelId="{53244104-56F7-4D81-9C3E-CDA72A7828B6}" type="sibTrans" cxnId="{0BCE5B29-A69C-4950-857C-6F41DADFA32E}">
      <dgm:prSet/>
      <dgm:spPr/>
      <dgm:t>
        <a:bodyPr/>
        <a:lstStyle/>
        <a:p>
          <a:endParaRPr lang="es-CO"/>
        </a:p>
      </dgm:t>
    </dgm:pt>
    <dgm:pt modelId="{787F2117-1375-4DDE-965E-25448458EB82}">
      <dgm:prSet custT="1"/>
      <dgm:spPr/>
      <dgm:t>
        <a:bodyPr/>
        <a:lstStyle/>
        <a:p>
          <a:pPr rtl="0"/>
          <a:r>
            <a:rPr lang="es-CO" sz="2000" dirty="0" smtClean="0">
              <a:latin typeface="Century Gothic" panose="020B0502020202020204" pitchFamily="34" charset="0"/>
            </a:rPr>
            <a:t>Infección local en la zona de punción</a:t>
          </a:r>
          <a:endParaRPr lang="es-CO" sz="2000" dirty="0">
            <a:latin typeface="Century Gothic" panose="020B0502020202020204" pitchFamily="34" charset="0"/>
          </a:endParaRPr>
        </a:p>
      </dgm:t>
    </dgm:pt>
    <dgm:pt modelId="{94EE67B1-EF67-42FC-BD89-EF2A07B09096}" type="parTrans" cxnId="{EE7421C5-3934-4A68-B8B5-65FC53B72C9F}">
      <dgm:prSet/>
      <dgm:spPr/>
      <dgm:t>
        <a:bodyPr/>
        <a:lstStyle/>
        <a:p>
          <a:endParaRPr lang="es-CO"/>
        </a:p>
      </dgm:t>
    </dgm:pt>
    <dgm:pt modelId="{BCC72DF1-414D-4184-8A0A-F6F143A323E8}" type="sibTrans" cxnId="{EE7421C5-3934-4A68-B8B5-65FC53B72C9F}">
      <dgm:prSet/>
      <dgm:spPr/>
      <dgm:t>
        <a:bodyPr/>
        <a:lstStyle/>
        <a:p>
          <a:endParaRPr lang="es-CO"/>
        </a:p>
      </dgm:t>
    </dgm:pt>
    <dgm:pt modelId="{3C490C14-3815-4D0F-9BFC-E12C61C7840D}">
      <dgm:prSet custT="1"/>
      <dgm:spPr/>
      <dgm:t>
        <a:bodyPr/>
        <a:lstStyle/>
        <a:p>
          <a:pPr rtl="0"/>
          <a:r>
            <a:rPr lang="es-CO" sz="2000" dirty="0" smtClean="0">
              <a:latin typeface="Century Gothic" panose="020B0502020202020204" pitchFamily="34" charset="0"/>
            </a:rPr>
            <a:t>Enfermedad arterial periférica grave en la zona seleccionada a puncionar</a:t>
          </a:r>
          <a:endParaRPr lang="es-CO" sz="2000" dirty="0">
            <a:latin typeface="Century Gothic" panose="020B0502020202020204" pitchFamily="34" charset="0"/>
          </a:endParaRPr>
        </a:p>
      </dgm:t>
    </dgm:pt>
    <dgm:pt modelId="{CBAA0E5C-2258-41C1-82CA-45B44FC17C78}" type="parTrans" cxnId="{9D3C78D2-977E-4B0C-BB7B-9C43A82A2D36}">
      <dgm:prSet/>
      <dgm:spPr/>
      <dgm:t>
        <a:bodyPr/>
        <a:lstStyle/>
        <a:p>
          <a:endParaRPr lang="es-CO"/>
        </a:p>
      </dgm:t>
    </dgm:pt>
    <dgm:pt modelId="{A646B661-99CF-4208-B245-435FE9BA8E89}" type="sibTrans" cxnId="{9D3C78D2-977E-4B0C-BB7B-9C43A82A2D36}">
      <dgm:prSet/>
      <dgm:spPr/>
      <dgm:t>
        <a:bodyPr/>
        <a:lstStyle/>
        <a:p>
          <a:endParaRPr lang="es-CO"/>
        </a:p>
      </dgm:t>
    </dgm:pt>
    <dgm:pt modelId="{A77B22BC-421E-4982-B510-5D21287151DA}">
      <dgm:prSet custT="1"/>
      <dgm:spPr/>
      <dgm:t>
        <a:bodyPr/>
        <a:lstStyle/>
        <a:p>
          <a:pPr rtl="0"/>
          <a:r>
            <a:rPr lang="es-CO" sz="2000" dirty="0" smtClean="0">
              <a:latin typeface="Century Gothic" panose="020B0502020202020204" pitchFamily="34" charset="0"/>
            </a:rPr>
            <a:t>Síndrome de Raynaud con espasmo activo</a:t>
          </a:r>
          <a:endParaRPr lang="es-CO" sz="2000" dirty="0">
            <a:latin typeface="Century Gothic" panose="020B0502020202020204" pitchFamily="34" charset="0"/>
          </a:endParaRPr>
        </a:p>
      </dgm:t>
    </dgm:pt>
    <dgm:pt modelId="{1431E0F8-BBBC-448B-B684-C857A567F6F9}" type="parTrans" cxnId="{78BB69E8-2029-4249-86DA-373866E26A84}">
      <dgm:prSet/>
      <dgm:spPr/>
      <dgm:t>
        <a:bodyPr/>
        <a:lstStyle/>
        <a:p>
          <a:endParaRPr lang="es-CO"/>
        </a:p>
      </dgm:t>
    </dgm:pt>
    <dgm:pt modelId="{3727633A-7F91-422F-AE5B-3C19B4F8A1EB}" type="sibTrans" cxnId="{78BB69E8-2029-4249-86DA-373866E26A84}">
      <dgm:prSet/>
      <dgm:spPr/>
      <dgm:t>
        <a:bodyPr/>
        <a:lstStyle/>
        <a:p>
          <a:endParaRPr lang="es-CO"/>
        </a:p>
      </dgm:t>
    </dgm:pt>
    <dgm:pt modelId="{B678668B-F96A-4674-9BC3-5904BCCD66A1}" type="pres">
      <dgm:prSet presAssocID="{5EE8FEE9-7675-4FAA-B899-1101B1BE5DAA}" presName="linear" presStyleCnt="0">
        <dgm:presLayoutVars>
          <dgm:animLvl val="lvl"/>
          <dgm:resizeHandles val="exact"/>
        </dgm:presLayoutVars>
      </dgm:prSet>
      <dgm:spPr/>
      <dgm:t>
        <a:bodyPr/>
        <a:lstStyle/>
        <a:p>
          <a:endParaRPr lang="es-CO"/>
        </a:p>
      </dgm:t>
    </dgm:pt>
    <dgm:pt modelId="{147EE9D7-5735-4313-958E-46DCD5A4F434}" type="pres">
      <dgm:prSet presAssocID="{92B52567-D883-42F9-8D9A-CD5DC6B48799}" presName="parentText" presStyleLbl="node1" presStyleIdx="0" presStyleCnt="1" custLinFactNeighborX="-249" custLinFactNeighborY="393">
        <dgm:presLayoutVars>
          <dgm:chMax val="0"/>
          <dgm:bulletEnabled val="1"/>
        </dgm:presLayoutVars>
      </dgm:prSet>
      <dgm:spPr/>
      <dgm:t>
        <a:bodyPr/>
        <a:lstStyle/>
        <a:p>
          <a:endParaRPr lang="es-CO"/>
        </a:p>
      </dgm:t>
    </dgm:pt>
    <dgm:pt modelId="{FC4A6F84-9A69-46A4-B929-0E3DF5DA2A9F}" type="pres">
      <dgm:prSet presAssocID="{92B52567-D883-42F9-8D9A-CD5DC6B48799}" presName="childText" presStyleLbl="revTx" presStyleIdx="0" presStyleCnt="1">
        <dgm:presLayoutVars>
          <dgm:bulletEnabled val="1"/>
        </dgm:presLayoutVars>
      </dgm:prSet>
      <dgm:spPr/>
      <dgm:t>
        <a:bodyPr/>
        <a:lstStyle/>
        <a:p>
          <a:endParaRPr lang="es-CO"/>
        </a:p>
      </dgm:t>
    </dgm:pt>
  </dgm:ptLst>
  <dgm:cxnLst>
    <dgm:cxn modelId="{76FC5C43-43B0-4B49-A763-D9667D371035}" srcId="{92B52567-D883-42F9-8D9A-CD5DC6B48799}" destId="{98CAA88E-8AB6-4B5F-8FC5-F34F3A94ECFE}" srcOrd="0" destOrd="0" parTransId="{C2339860-E9A9-49D1-88BA-99AD0BDF8F50}" sibTransId="{851C9AE3-0EE0-4ACE-80F5-39DB10ABDE74}"/>
    <dgm:cxn modelId="{589AC758-6061-4B4F-8398-940B5A443D8A}" type="presOf" srcId="{787F2117-1375-4DDE-965E-25448458EB82}" destId="{FC4A6F84-9A69-46A4-B929-0E3DF5DA2A9F}" srcOrd="0" destOrd="2" presId="urn:microsoft.com/office/officeart/2005/8/layout/vList2"/>
    <dgm:cxn modelId="{EE7421C5-3934-4A68-B8B5-65FC53B72C9F}" srcId="{92B52567-D883-42F9-8D9A-CD5DC6B48799}" destId="{787F2117-1375-4DDE-965E-25448458EB82}" srcOrd="2" destOrd="0" parTransId="{94EE67B1-EF67-42FC-BD89-EF2A07B09096}" sibTransId="{BCC72DF1-414D-4184-8A0A-F6F143A323E8}"/>
    <dgm:cxn modelId="{39D9F628-6489-4C5F-BFB6-A5BECF2521CF}" type="presOf" srcId="{A77B22BC-421E-4982-B510-5D21287151DA}" destId="{FC4A6F84-9A69-46A4-B929-0E3DF5DA2A9F}" srcOrd="0" destOrd="4" presId="urn:microsoft.com/office/officeart/2005/8/layout/vList2"/>
    <dgm:cxn modelId="{9D3C78D2-977E-4B0C-BB7B-9C43A82A2D36}" srcId="{92B52567-D883-42F9-8D9A-CD5DC6B48799}" destId="{3C490C14-3815-4D0F-9BFC-E12C61C7840D}" srcOrd="3" destOrd="0" parTransId="{CBAA0E5C-2258-41C1-82CA-45B44FC17C78}" sibTransId="{A646B661-99CF-4208-B245-435FE9BA8E89}"/>
    <dgm:cxn modelId="{2F0D2F59-2337-4C27-9102-BBF7A15A2915}" type="presOf" srcId="{92B52567-D883-42F9-8D9A-CD5DC6B48799}" destId="{147EE9D7-5735-4313-958E-46DCD5A4F434}" srcOrd="0" destOrd="0" presId="urn:microsoft.com/office/officeart/2005/8/layout/vList2"/>
    <dgm:cxn modelId="{FE1F24AE-7B1C-45DD-826C-B125EABEC030}" srcId="{5EE8FEE9-7675-4FAA-B899-1101B1BE5DAA}" destId="{92B52567-D883-42F9-8D9A-CD5DC6B48799}" srcOrd="0" destOrd="0" parTransId="{06E44D2D-5C13-4338-A77A-DD37A605122A}" sibTransId="{B2DE4AEE-9238-480F-88BD-02A8E4D8CAAE}"/>
    <dgm:cxn modelId="{6F2F8803-8B5E-46B3-B44D-58BAE782C5A4}" type="presOf" srcId="{98CAA88E-8AB6-4B5F-8FC5-F34F3A94ECFE}" destId="{FC4A6F84-9A69-46A4-B929-0E3DF5DA2A9F}" srcOrd="0" destOrd="0" presId="urn:microsoft.com/office/officeart/2005/8/layout/vList2"/>
    <dgm:cxn modelId="{F18A4AF1-431C-46FC-8A4C-95E59C585972}" type="presOf" srcId="{5EE8FEE9-7675-4FAA-B899-1101B1BE5DAA}" destId="{B678668B-F96A-4674-9BC3-5904BCCD66A1}" srcOrd="0" destOrd="0" presId="urn:microsoft.com/office/officeart/2005/8/layout/vList2"/>
    <dgm:cxn modelId="{32283AA7-686B-490F-A2E6-0A268127D0B4}" type="presOf" srcId="{3C490C14-3815-4D0F-9BFC-E12C61C7840D}" destId="{FC4A6F84-9A69-46A4-B929-0E3DF5DA2A9F}" srcOrd="0" destOrd="3" presId="urn:microsoft.com/office/officeart/2005/8/layout/vList2"/>
    <dgm:cxn modelId="{DF3D6D5E-1D04-4B74-9B72-F753482E9FE1}" type="presOf" srcId="{3E9E13E2-30B4-47AE-94E8-1A5B1823E7C0}" destId="{FC4A6F84-9A69-46A4-B929-0E3DF5DA2A9F}" srcOrd="0" destOrd="1" presId="urn:microsoft.com/office/officeart/2005/8/layout/vList2"/>
    <dgm:cxn modelId="{78BB69E8-2029-4249-86DA-373866E26A84}" srcId="{92B52567-D883-42F9-8D9A-CD5DC6B48799}" destId="{A77B22BC-421E-4982-B510-5D21287151DA}" srcOrd="4" destOrd="0" parTransId="{1431E0F8-BBBC-448B-B684-C857A567F6F9}" sibTransId="{3727633A-7F91-422F-AE5B-3C19B4F8A1EB}"/>
    <dgm:cxn modelId="{0BCE5B29-A69C-4950-857C-6F41DADFA32E}" srcId="{92B52567-D883-42F9-8D9A-CD5DC6B48799}" destId="{3E9E13E2-30B4-47AE-94E8-1A5B1823E7C0}" srcOrd="1" destOrd="0" parTransId="{D13EC21B-FEED-45B6-A632-476DF2B2ABCC}" sibTransId="{53244104-56F7-4D81-9C3E-CDA72A7828B6}"/>
    <dgm:cxn modelId="{E214ECD1-389A-45D5-B44A-755C46CF620C}" type="presParOf" srcId="{B678668B-F96A-4674-9BC3-5904BCCD66A1}" destId="{147EE9D7-5735-4313-958E-46DCD5A4F434}" srcOrd="0" destOrd="0" presId="urn:microsoft.com/office/officeart/2005/8/layout/vList2"/>
    <dgm:cxn modelId="{F0C3505D-2679-48FB-B450-CF87D83CA560}" type="presParOf" srcId="{B678668B-F96A-4674-9BC3-5904BCCD66A1}" destId="{FC4A6F84-9A69-46A4-B929-0E3DF5DA2A9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BC5C3B-70D6-42DD-9D7F-5EEF5ECB322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CO"/>
        </a:p>
      </dgm:t>
    </dgm:pt>
    <dgm:pt modelId="{11CBFEC6-0CF9-4E3B-BAFF-1AF0E1F9BD91}">
      <dgm:prSet custT="1"/>
      <dgm:spPr/>
      <dgm:t>
        <a:bodyPr/>
        <a:lstStyle/>
        <a:p>
          <a:pPr rtl="0"/>
          <a:r>
            <a:rPr lang="es-CO" sz="2400" b="1" u="sng" dirty="0" smtClean="0">
              <a:latin typeface="Century Gothic" panose="020B0502020202020204" pitchFamily="34" charset="0"/>
            </a:rPr>
            <a:t>Contraindicaciones relativas</a:t>
          </a:r>
          <a:endParaRPr lang="es-CO" sz="2400" u="sng" dirty="0">
            <a:latin typeface="Century Gothic" panose="020B0502020202020204" pitchFamily="34" charset="0"/>
          </a:endParaRPr>
        </a:p>
      </dgm:t>
    </dgm:pt>
    <dgm:pt modelId="{5ED6EF44-342B-4834-9DEF-3A02A8E9A466}" type="parTrans" cxnId="{8DCA5C78-48DB-4441-BCFB-48D9E33CDBB6}">
      <dgm:prSet/>
      <dgm:spPr/>
      <dgm:t>
        <a:bodyPr/>
        <a:lstStyle/>
        <a:p>
          <a:endParaRPr lang="es-CO"/>
        </a:p>
      </dgm:t>
    </dgm:pt>
    <dgm:pt modelId="{4C819D99-23A7-405E-AC7E-BCADF4F00D3F}" type="sibTrans" cxnId="{8DCA5C78-48DB-4441-BCFB-48D9E33CDBB6}">
      <dgm:prSet/>
      <dgm:spPr/>
      <dgm:t>
        <a:bodyPr/>
        <a:lstStyle/>
        <a:p>
          <a:endParaRPr lang="es-CO"/>
        </a:p>
      </dgm:t>
    </dgm:pt>
    <dgm:pt modelId="{18652FC1-BFBD-4528-9C95-545C1771751C}">
      <dgm:prSet custT="1"/>
      <dgm:spPr/>
      <dgm:t>
        <a:bodyPr/>
        <a:lstStyle/>
        <a:p>
          <a:pPr rtl="0"/>
          <a:r>
            <a:rPr lang="es-CO" sz="2800" dirty="0" smtClean="0">
              <a:latin typeface="Century Gothic" panose="020B0502020202020204" pitchFamily="34" charset="0"/>
            </a:rPr>
            <a:t>Existen también algunas contraindicaciones relativas:</a:t>
          </a:r>
          <a:endParaRPr lang="es-CO" sz="2800" dirty="0">
            <a:latin typeface="Century Gothic" panose="020B0502020202020204" pitchFamily="34" charset="0"/>
          </a:endParaRPr>
        </a:p>
      </dgm:t>
    </dgm:pt>
    <dgm:pt modelId="{4872CAF1-4203-4139-9A9C-0E00BE380B36}" type="parTrans" cxnId="{00D53E3E-DABF-4926-8B93-1920B9D93755}">
      <dgm:prSet/>
      <dgm:spPr/>
      <dgm:t>
        <a:bodyPr/>
        <a:lstStyle/>
        <a:p>
          <a:endParaRPr lang="es-CO"/>
        </a:p>
      </dgm:t>
    </dgm:pt>
    <dgm:pt modelId="{CFE26830-1BB2-4340-8017-C465E983C0FF}" type="sibTrans" cxnId="{00D53E3E-DABF-4926-8B93-1920B9D93755}">
      <dgm:prSet/>
      <dgm:spPr/>
      <dgm:t>
        <a:bodyPr/>
        <a:lstStyle/>
        <a:p>
          <a:endParaRPr lang="es-CO"/>
        </a:p>
      </dgm:t>
    </dgm:pt>
    <dgm:pt modelId="{868E9AD4-1CF0-470E-91E0-57D6DB08FEF3}">
      <dgm:prSet custT="1"/>
      <dgm:spPr/>
      <dgm:t>
        <a:bodyPr/>
        <a:lstStyle/>
        <a:p>
          <a:pPr rtl="0"/>
          <a:r>
            <a:rPr lang="es-CO" sz="2800" dirty="0" smtClean="0">
              <a:latin typeface="Century Gothic" panose="020B0502020202020204" pitchFamily="34" charset="0"/>
            </a:rPr>
            <a:t>Pacientes anticoagulados</a:t>
          </a:r>
          <a:endParaRPr lang="es-CO" sz="2800" dirty="0">
            <a:latin typeface="Century Gothic" panose="020B0502020202020204" pitchFamily="34" charset="0"/>
          </a:endParaRPr>
        </a:p>
      </dgm:t>
    </dgm:pt>
    <dgm:pt modelId="{72165407-DA9E-4618-9BD9-2991A3FF19BF}" type="parTrans" cxnId="{82A8DF92-2C81-4D84-B022-C94AE52E2067}">
      <dgm:prSet/>
      <dgm:spPr/>
      <dgm:t>
        <a:bodyPr/>
        <a:lstStyle/>
        <a:p>
          <a:endParaRPr lang="es-CO"/>
        </a:p>
      </dgm:t>
    </dgm:pt>
    <dgm:pt modelId="{81909369-84BC-4422-AEEE-A07314E5E41D}" type="sibTrans" cxnId="{82A8DF92-2C81-4D84-B022-C94AE52E2067}">
      <dgm:prSet/>
      <dgm:spPr/>
      <dgm:t>
        <a:bodyPr/>
        <a:lstStyle/>
        <a:p>
          <a:endParaRPr lang="es-CO"/>
        </a:p>
      </dgm:t>
    </dgm:pt>
    <dgm:pt modelId="{1FCED65F-9386-4119-98A3-9B263A8704E3}">
      <dgm:prSet custT="1"/>
      <dgm:spPr/>
      <dgm:t>
        <a:bodyPr/>
        <a:lstStyle/>
        <a:p>
          <a:pPr rtl="0"/>
          <a:r>
            <a:rPr lang="es-CO" sz="2800" dirty="0" smtClean="0">
              <a:latin typeface="Century Gothic" panose="020B0502020202020204" pitchFamily="34" charset="0"/>
            </a:rPr>
            <a:t>Pacientes con plaquetas bajas</a:t>
          </a:r>
          <a:endParaRPr lang="es-CO" sz="2800" dirty="0">
            <a:latin typeface="Century Gothic" panose="020B0502020202020204" pitchFamily="34" charset="0"/>
          </a:endParaRPr>
        </a:p>
      </dgm:t>
    </dgm:pt>
    <dgm:pt modelId="{97675630-FBC6-471C-85AC-12D45D97E773}" type="parTrans" cxnId="{D94CD1A2-A5A1-4870-BC2F-BA258BCBCA32}">
      <dgm:prSet/>
      <dgm:spPr/>
      <dgm:t>
        <a:bodyPr/>
        <a:lstStyle/>
        <a:p>
          <a:endParaRPr lang="es-CO"/>
        </a:p>
      </dgm:t>
    </dgm:pt>
    <dgm:pt modelId="{EE59F91C-3122-4B95-92D9-419C864A4803}" type="sibTrans" cxnId="{D94CD1A2-A5A1-4870-BC2F-BA258BCBCA32}">
      <dgm:prSet/>
      <dgm:spPr/>
      <dgm:t>
        <a:bodyPr/>
        <a:lstStyle/>
        <a:p>
          <a:endParaRPr lang="es-CO"/>
        </a:p>
      </dgm:t>
    </dgm:pt>
    <dgm:pt modelId="{ABE32046-32C2-4DCA-A1C2-10EFA5C6C3CB}">
      <dgm:prSet custT="1"/>
      <dgm:spPr/>
      <dgm:t>
        <a:bodyPr/>
        <a:lstStyle/>
        <a:p>
          <a:pPr rtl="0"/>
          <a:r>
            <a:rPr lang="es-CO" sz="2800" dirty="0" smtClean="0">
              <a:latin typeface="Century Gothic" panose="020B0502020202020204" pitchFamily="34" charset="0"/>
            </a:rPr>
            <a:t>Enfermedad de Raynaud sin espasmo activo</a:t>
          </a:r>
          <a:endParaRPr lang="es-CO" sz="2800" dirty="0">
            <a:latin typeface="Century Gothic" panose="020B0502020202020204" pitchFamily="34" charset="0"/>
          </a:endParaRPr>
        </a:p>
      </dgm:t>
    </dgm:pt>
    <dgm:pt modelId="{DF783D9A-0F58-4AB4-9413-DB109E58C5B2}" type="parTrans" cxnId="{910BA233-1B57-40B6-8A32-40A4FA6028F8}">
      <dgm:prSet/>
      <dgm:spPr/>
      <dgm:t>
        <a:bodyPr/>
        <a:lstStyle/>
        <a:p>
          <a:endParaRPr lang="es-CO"/>
        </a:p>
      </dgm:t>
    </dgm:pt>
    <dgm:pt modelId="{A12A2BFE-C14E-45B9-8B1F-28C2C2C5909D}" type="sibTrans" cxnId="{910BA233-1B57-40B6-8A32-40A4FA6028F8}">
      <dgm:prSet/>
      <dgm:spPr/>
      <dgm:t>
        <a:bodyPr/>
        <a:lstStyle/>
        <a:p>
          <a:endParaRPr lang="es-CO"/>
        </a:p>
      </dgm:t>
    </dgm:pt>
    <dgm:pt modelId="{885E4E34-235C-4401-8EDA-D35FD8361F28}" type="pres">
      <dgm:prSet presAssocID="{C8BC5C3B-70D6-42DD-9D7F-5EEF5ECB322C}" presName="linear" presStyleCnt="0">
        <dgm:presLayoutVars>
          <dgm:animLvl val="lvl"/>
          <dgm:resizeHandles val="exact"/>
        </dgm:presLayoutVars>
      </dgm:prSet>
      <dgm:spPr/>
      <dgm:t>
        <a:bodyPr/>
        <a:lstStyle/>
        <a:p>
          <a:endParaRPr lang="es-CO"/>
        </a:p>
      </dgm:t>
    </dgm:pt>
    <dgm:pt modelId="{E708CBE8-F235-48FA-A52C-D1495B84EE78}" type="pres">
      <dgm:prSet presAssocID="{11CBFEC6-0CF9-4E3B-BAFF-1AF0E1F9BD91}" presName="parentText" presStyleLbl="node1" presStyleIdx="0" presStyleCnt="1" custScaleY="54118" custLinFactNeighborY="-6318">
        <dgm:presLayoutVars>
          <dgm:chMax val="0"/>
          <dgm:bulletEnabled val="1"/>
        </dgm:presLayoutVars>
      </dgm:prSet>
      <dgm:spPr/>
      <dgm:t>
        <a:bodyPr/>
        <a:lstStyle/>
        <a:p>
          <a:endParaRPr lang="es-CO"/>
        </a:p>
      </dgm:t>
    </dgm:pt>
    <dgm:pt modelId="{245E7D54-8368-440D-A183-5A136F34C58B}" type="pres">
      <dgm:prSet presAssocID="{11CBFEC6-0CF9-4E3B-BAFF-1AF0E1F9BD91}" presName="childText" presStyleLbl="revTx" presStyleIdx="0" presStyleCnt="1" custScaleY="89674">
        <dgm:presLayoutVars>
          <dgm:bulletEnabled val="1"/>
        </dgm:presLayoutVars>
      </dgm:prSet>
      <dgm:spPr/>
      <dgm:t>
        <a:bodyPr/>
        <a:lstStyle/>
        <a:p>
          <a:endParaRPr lang="es-CO"/>
        </a:p>
      </dgm:t>
    </dgm:pt>
  </dgm:ptLst>
  <dgm:cxnLst>
    <dgm:cxn modelId="{00D53E3E-DABF-4926-8B93-1920B9D93755}" srcId="{11CBFEC6-0CF9-4E3B-BAFF-1AF0E1F9BD91}" destId="{18652FC1-BFBD-4528-9C95-545C1771751C}" srcOrd="0" destOrd="0" parTransId="{4872CAF1-4203-4139-9A9C-0E00BE380B36}" sibTransId="{CFE26830-1BB2-4340-8017-C465E983C0FF}"/>
    <dgm:cxn modelId="{82A8DF92-2C81-4D84-B022-C94AE52E2067}" srcId="{11CBFEC6-0CF9-4E3B-BAFF-1AF0E1F9BD91}" destId="{868E9AD4-1CF0-470E-91E0-57D6DB08FEF3}" srcOrd="1" destOrd="0" parTransId="{72165407-DA9E-4618-9BD9-2991A3FF19BF}" sibTransId="{81909369-84BC-4422-AEEE-A07314E5E41D}"/>
    <dgm:cxn modelId="{80712FD9-B15A-4AF2-9D92-855DA079AD81}" type="presOf" srcId="{868E9AD4-1CF0-470E-91E0-57D6DB08FEF3}" destId="{245E7D54-8368-440D-A183-5A136F34C58B}" srcOrd="0" destOrd="1" presId="urn:microsoft.com/office/officeart/2005/8/layout/vList2"/>
    <dgm:cxn modelId="{910BA233-1B57-40B6-8A32-40A4FA6028F8}" srcId="{11CBFEC6-0CF9-4E3B-BAFF-1AF0E1F9BD91}" destId="{ABE32046-32C2-4DCA-A1C2-10EFA5C6C3CB}" srcOrd="3" destOrd="0" parTransId="{DF783D9A-0F58-4AB4-9413-DB109E58C5B2}" sibTransId="{A12A2BFE-C14E-45B9-8B1F-28C2C2C5909D}"/>
    <dgm:cxn modelId="{DC89DEC6-A48D-4762-836E-77311E37E0DD}" type="presOf" srcId="{18652FC1-BFBD-4528-9C95-545C1771751C}" destId="{245E7D54-8368-440D-A183-5A136F34C58B}" srcOrd="0" destOrd="0" presId="urn:microsoft.com/office/officeart/2005/8/layout/vList2"/>
    <dgm:cxn modelId="{5AEC1F44-B503-46AA-9F67-04073380CE82}" type="presOf" srcId="{1FCED65F-9386-4119-98A3-9B263A8704E3}" destId="{245E7D54-8368-440D-A183-5A136F34C58B}" srcOrd="0" destOrd="2" presId="urn:microsoft.com/office/officeart/2005/8/layout/vList2"/>
    <dgm:cxn modelId="{8DCA5C78-48DB-4441-BCFB-48D9E33CDBB6}" srcId="{C8BC5C3B-70D6-42DD-9D7F-5EEF5ECB322C}" destId="{11CBFEC6-0CF9-4E3B-BAFF-1AF0E1F9BD91}" srcOrd="0" destOrd="0" parTransId="{5ED6EF44-342B-4834-9DEF-3A02A8E9A466}" sibTransId="{4C819D99-23A7-405E-AC7E-BCADF4F00D3F}"/>
    <dgm:cxn modelId="{D94CD1A2-A5A1-4870-BC2F-BA258BCBCA32}" srcId="{11CBFEC6-0CF9-4E3B-BAFF-1AF0E1F9BD91}" destId="{1FCED65F-9386-4119-98A3-9B263A8704E3}" srcOrd="2" destOrd="0" parTransId="{97675630-FBC6-471C-85AC-12D45D97E773}" sibTransId="{EE59F91C-3122-4B95-92D9-419C864A4803}"/>
    <dgm:cxn modelId="{04C825E9-049D-474B-B6B3-E49407BEB15D}" type="presOf" srcId="{ABE32046-32C2-4DCA-A1C2-10EFA5C6C3CB}" destId="{245E7D54-8368-440D-A183-5A136F34C58B}" srcOrd="0" destOrd="3" presId="urn:microsoft.com/office/officeart/2005/8/layout/vList2"/>
    <dgm:cxn modelId="{1CDCD4D8-08B0-48AB-B85C-90B3AE73FA64}" type="presOf" srcId="{C8BC5C3B-70D6-42DD-9D7F-5EEF5ECB322C}" destId="{885E4E34-235C-4401-8EDA-D35FD8361F28}" srcOrd="0" destOrd="0" presId="urn:microsoft.com/office/officeart/2005/8/layout/vList2"/>
    <dgm:cxn modelId="{4A368250-4822-4E46-80BF-7DD9D5A4A325}" type="presOf" srcId="{11CBFEC6-0CF9-4E3B-BAFF-1AF0E1F9BD91}" destId="{E708CBE8-F235-48FA-A52C-D1495B84EE78}" srcOrd="0" destOrd="0" presId="urn:microsoft.com/office/officeart/2005/8/layout/vList2"/>
    <dgm:cxn modelId="{11E9DC62-5592-4BC1-9353-7B24F32E0B74}" type="presParOf" srcId="{885E4E34-235C-4401-8EDA-D35FD8361F28}" destId="{E708CBE8-F235-48FA-A52C-D1495B84EE78}" srcOrd="0" destOrd="0" presId="urn:microsoft.com/office/officeart/2005/8/layout/vList2"/>
    <dgm:cxn modelId="{FF00BCF2-B6B3-4B1E-806A-28CD104253D8}" type="presParOf" srcId="{885E4E34-235C-4401-8EDA-D35FD8361F28}" destId="{245E7D54-8368-440D-A183-5A136F34C58B}"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5D2FD2-BF5A-4EE9-961B-EF1A9F11E82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CO"/>
        </a:p>
      </dgm:t>
    </dgm:pt>
    <dgm:pt modelId="{D8B98629-F115-44BE-A803-93DB04355577}">
      <dgm:prSet custT="1"/>
      <dgm:spPr/>
      <dgm:t>
        <a:bodyPr/>
        <a:lstStyle/>
        <a:p>
          <a:pPr rtl="0"/>
          <a:r>
            <a:rPr lang="es-CO" sz="2000" b="1" dirty="0" smtClean="0">
              <a:solidFill>
                <a:schemeClr val="tx1"/>
              </a:solidFill>
              <a:latin typeface="Century Gothic" panose="020B0502020202020204" pitchFamily="34" charset="0"/>
            </a:rPr>
            <a:t>pH arterial: </a:t>
          </a:r>
          <a:r>
            <a:rPr lang="es-CO" sz="2000" dirty="0" smtClean="0">
              <a:solidFill>
                <a:schemeClr val="tx1"/>
              </a:solidFill>
              <a:latin typeface="Century Gothic" panose="020B0502020202020204" pitchFamily="34" charset="0"/>
              <a:ea typeface="Calibri"/>
              <a:cs typeface="Times New Roman"/>
            </a:rPr>
            <a:t>Es la expresión logarítmica de la concentración de hidrogeniones y constituye la unidad de medida más fiable de la dinámica in vivo de la actividad del ion hidrógeno en el organismo. </a:t>
          </a:r>
          <a:r>
            <a:rPr lang="es-CO" sz="2000" dirty="0" smtClean="0">
              <a:solidFill>
                <a:schemeClr val="tx1"/>
              </a:solidFill>
              <a:latin typeface="Century Gothic" panose="020B0502020202020204" pitchFamily="34" charset="0"/>
            </a:rPr>
            <a:t>El valor normal es de 7,35-7,45. Si el pH es menor de 7,35 existe Acidemia y alcalemia si es mayor de 7,45.</a:t>
          </a:r>
          <a:endParaRPr lang="es-CO" sz="2000" dirty="0">
            <a:solidFill>
              <a:schemeClr val="tx1"/>
            </a:solidFill>
            <a:latin typeface="Century Gothic" panose="020B0502020202020204" pitchFamily="34" charset="0"/>
          </a:endParaRPr>
        </a:p>
      </dgm:t>
    </dgm:pt>
    <dgm:pt modelId="{4BDCA520-1676-45AF-BCB5-877EB8305958}" type="parTrans" cxnId="{D4F81B12-5700-4CF8-BFE8-CBF57E90BCD5}">
      <dgm:prSet/>
      <dgm:spPr/>
      <dgm:t>
        <a:bodyPr/>
        <a:lstStyle/>
        <a:p>
          <a:endParaRPr lang="es-CO"/>
        </a:p>
      </dgm:t>
    </dgm:pt>
    <dgm:pt modelId="{60E24CDB-530E-46BD-BD35-5D1771217CEE}" type="sibTrans" cxnId="{D4F81B12-5700-4CF8-BFE8-CBF57E90BCD5}">
      <dgm:prSet/>
      <dgm:spPr/>
      <dgm:t>
        <a:bodyPr/>
        <a:lstStyle/>
        <a:p>
          <a:endParaRPr lang="es-CO"/>
        </a:p>
      </dgm:t>
    </dgm:pt>
    <dgm:pt modelId="{E202AF78-BA5E-4469-AA6D-C0D9D139753F}">
      <dgm:prSet custT="1"/>
      <dgm:spPr/>
      <dgm:t>
        <a:bodyPr/>
        <a:lstStyle/>
        <a:p>
          <a:pPr rtl="0"/>
          <a:r>
            <a:rPr lang="es-CO" sz="2000" b="1" dirty="0" smtClean="0">
              <a:solidFill>
                <a:schemeClr val="tx1"/>
              </a:solidFill>
              <a:latin typeface="Century Gothic" panose="020B0502020202020204" pitchFamily="34" charset="0"/>
            </a:rPr>
            <a:t>Presión arterial de oxígeno. </a:t>
          </a:r>
          <a:r>
            <a:rPr lang="es-CO" sz="2000" dirty="0" smtClean="0">
              <a:solidFill>
                <a:schemeClr val="tx1"/>
              </a:solidFill>
              <a:latin typeface="Century Gothic" panose="020B0502020202020204" pitchFamily="34" charset="0"/>
            </a:rPr>
            <a:t>Se define hipoxemia arterial cuando la PaO2 es menor de 80 mmHg (leve: 71-80 mmHg; moderada: 61-70 mmHg; severa: 45-60 mmHg; muy severa: menor de 45 mmHg) e insuficiencia respiratoria cuando la PaO2 es menor de 60 mmHg, que corresponde a una saturación de oxígeno en torno al 90%.Los mecanismos fisiopatológicos de producción de insuficiencia respiratoria son:</a:t>
          </a:r>
          <a:endParaRPr lang="es-CO" sz="2000" dirty="0">
            <a:solidFill>
              <a:schemeClr val="tx1"/>
            </a:solidFill>
            <a:latin typeface="Century Gothic" panose="020B0502020202020204" pitchFamily="34" charset="0"/>
          </a:endParaRPr>
        </a:p>
      </dgm:t>
    </dgm:pt>
    <dgm:pt modelId="{F9707041-4A02-453D-BF4A-FBDF71BFF891}" type="parTrans" cxnId="{3AA99620-40E0-43EC-AB30-1B64A71E61D7}">
      <dgm:prSet/>
      <dgm:spPr/>
      <dgm:t>
        <a:bodyPr/>
        <a:lstStyle/>
        <a:p>
          <a:endParaRPr lang="es-CO"/>
        </a:p>
      </dgm:t>
    </dgm:pt>
    <dgm:pt modelId="{0BECC81C-A6C3-4942-AE59-477FE3E207D1}" type="sibTrans" cxnId="{3AA99620-40E0-43EC-AB30-1B64A71E61D7}">
      <dgm:prSet/>
      <dgm:spPr/>
      <dgm:t>
        <a:bodyPr/>
        <a:lstStyle/>
        <a:p>
          <a:endParaRPr lang="es-CO"/>
        </a:p>
      </dgm:t>
    </dgm:pt>
    <dgm:pt modelId="{5BB69E66-6972-4D40-9FB9-2C8E5EC4FAD0}">
      <dgm:prSet custT="1"/>
      <dgm:spPr/>
      <dgm:t>
        <a:bodyPr/>
        <a:lstStyle/>
        <a:p>
          <a:pPr rtl="0"/>
          <a:r>
            <a:rPr lang="es-CO" sz="2000" b="1" dirty="0" smtClean="0">
              <a:solidFill>
                <a:schemeClr val="tx1"/>
              </a:solidFill>
              <a:latin typeface="Century Gothic" panose="020B0502020202020204" pitchFamily="34" charset="0"/>
            </a:rPr>
            <a:t>Desequilibrio ventilación/perfusión (V/Q). </a:t>
          </a:r>
          <a:r>
            <a:rPr lang="es-CO" sz="2000" dirty="0" smtClean="0">
              <a:solidFill>
                <a:schemeClr val="tx1"/>
              </a:solidFill>
              <a:latin typeface="Century Gothic" panose="020B0502020202020204" pitchFamily="34" charset="0"/>
            </a:rPr>
            <a:t>Es la causa más frecuente de insuficiencia respiratoria y se produce por enfermedades que lesionan el parénquima pulmonar (por ejemplo, neumonía, enfermedad pulmonar obstructiva crónica).</a:t>
          </a:r>
          <a:endParaRPr lang="es-CO" sz="2000" dirty="0">
            <a:solidFill>
              <a:schemeClr val="tx1"/>
            </a:solidFill>
            <a:latin typeface="Century Gothic" panose="020B0502020202020204" pitchFamily="34" charset="0"/>
          </a:endParaRPr>
        </a:p>
      </dgm:t>
    </dgm:pt>
    <dgm:pt modelId="{3DDA0700-5E64-4F7F-A910-6DDB30DAE4A1}" type="parTrans" cxnId="{EF3CCFE4-82FB-4AA5-BEEE-4669DEDE7E10}">
      <dgm:prSet/>
      <dgm:spPr/>
      <dgm:t>
        <a:bodyPr/>
        <a:lstStyle/>
        <a:p>
          <a:endParaRPr lang="es-CO"/>
        </a:p>
      </dgm:t>
    </dgm:pt>
    <dgm:pt modelId="{7DE8FDA3-655F-4B82-9CA5-1EF6D725C7B1}" type="sibTrans" cxnId="{EF3CCFE4-82FB-4AA5-BEEE-4669DEDE7E10}">
      <dgm:prSet/>
      <dgm:spPr/>
      <dgm:t>
        <a:bodyPr/>
        <a:lstStyle/>
        <a:p>
          <a:endParaRPr lang="es-CO"/>
        </a:p>
      </dgm:t>
    </dgm:pt>
    <dgm:pt modelId="{EF280168-2483-4018-9AE2-6DE8A2AEB92D}" type="pres">
      <dgm:prSet presAssocID="{BE5D2FD2-BF5A-4EE9-961B-EF1A9F11E822}" presName="linear" presStyleCnt="0">
        <dgm:presLayoutVars>
          <dgm:animLvl val="lvl"/>
          <dgm:resizeHandles val="exact"/>
        </dgm:presLayoutVars>
      </dgm:prSet>
      <dgm:spPr/>
      <dgm:t>
        <a:bodyPr/>
        <a:lstStyle/>
        <a:p>
          <a:endParaRPr lang="es-CO"/>
        </a:p>
      </dgm:t>
    </dgm:pt>
    <dgm:pt modelId="{4B60FBE2-93DB-4D63-82F9-E91DDA0EB5F4}" type="pres">
      <dgm:prSet presAssocID="{D8B98629-F115-44BE-A803-93DB04355577}" presName="parentText" presStyleLbl="node1" presStyleIdx="0" presStyleCnt="3" custScaleY="105521">
        <dgm:presLayoutVars>
          <dgm:chMax val="0"/>
          <dgm:bulletEnabled val="1"/>
        </dgm:presLayoutVars>
      </dgm:prSet>
      <dgm:spPr/>
      <dgm:t>
        <a:bodyPr/>
        <a:lstStyle/>
        <a:p>
          <a:endParaRPr lang="es-CO"/>
        </a:p>
      </dgm:t>
    </dgm:pt>
    <dgm:pt modelId="{02B114F4-B93E-46A1-9316-CB4F03F6B27D}" type="pres">
      <dgm:prSet presAssocID="{60E24CDB-530E-46BD-BD35-5D1771217CEE}" presName="spacer" presStyleCnt="0"/>
      <dgm:spPr/>
      <dgm:t>
        <a:bodyPr/>
        <a:lstStyle/>
        <a:p>
          <a:endParaRPr lang="es-CO"/>
        </a:p>
      </dgm:t>
    </dgm:pt>
    <dgm:pt modelId="{F44C65D7-6BE6-4120-A4AE-BA6754BC5CDA}" type="pres">
      <dgm:prSet presAssocID="{E202AF78-BA5E-4469-AA6D-C0D9D139753F}" presName="parentText" presStyleLbl="node1" presStyleIdx="1" presStyleCnt="3">
        <dgm:presLayoutVars>
          <dgm:chMax val="0"/>
          <dgm:bulletEnabled val="1"/>
        </dgm:presLayoutVars>
      </dgm:prSet>
      <dgm:spPr/>
      <dgm:t>
        <a:bodyPr/>
        <a:lstStyle/>
        <a:p>
          <a:endParaRPr lang="es-CO"/>
        </a:p>
      </dgm:t>
    </dgm:pt>
    <dgm:pt modelId="{29901631-129C-4C73-BD13-9891E019D23A}" type="pres">
      <dgm:prSet presAssocID="{0BECC81C-A6C3-4942-AE59-477FE3E207D1}" presName="spacer" presStyleCnt="0"/>
      <dgm:spPr/>
      <dgm:t>
        <a:bodyPr/>
        <a:lstStyle/>
        <a:p>
          <a:endParaRPr lang="es-CO"/>
        </a:p>
      </dgm:t>
    </dgm:pt>
    <dgm:pt modelId="{44B8219E-784F-4FCB-A03E-75EF8FC72614}" type="pres">
      <dgm:prSet presAssocID="{5BB69E66-6972-4D40-9FB9-2C8E5EC4FAD0}" presName="parentText" presStyleLbl="node1" presStyleIdx="2" presStyleCnt="3">
        <dgm:presLayoutVars>
          <dgm:chMax val="0"/>
          <dgm:bulletEnabled val="1"/>
        </dgm:presLayoutVars>
      </dgm:prSet>
      <dgm:spPr/>
      <dgm:t>
        <a:bodyPr/>
        <a:lstStyle/>
        <a:p>
          <a:endParaRPr lang="es-CO"/>
        </a:p>
      </dgm:t>
    </dgm:pt>
  </dgm:ptLst>
  <dgm:cxnLst>
    <dgm:cxn modelId="{F216306B-761A-428E-8C64-A8EC49BCC1C8}" type="presOf" srcId="{5BB69E66-6972-4D40-9FB9-2C8E5EC4FAD0}" destId="{44B8219E-784F-4FCB-A03E-75EF8FC72614}" srcOrd="0" destOrd="0" presId="urn:microsoft.com/office/officeart/2005/8/layout/vList2"/>
    <dgm:cxn modelId="{A43C6930-9D6C-4245-96C5-8B3D1A55EAB9}" type="presOf" srcId="{BE5D2FD2-BF5A-4EE9-961B-EF1A9F11E822}" destId="{EF280168-2483-4018-9AE2-6DE8A2AEB92D}" srcOrd="0" destOrd="0" presId="urn:microsoft.com/office/officeart/2005/8/layout/vList2"/>
    <dgm:cxn modelId="{1C4DD070-58D5-4229-9528-272190D6A9C8}" type="presOf" srcId="{E202AF78-BA5E-4469-AA6D-C0D9D139753F}" destId="{F44C65D7-6BE6-4120-A4AE-BA6754BC5CDA}" srcOrd="0" destOrd="0" presId="urn:microsoft.com/office/officeart/2005/8/layout/vList2"/>
    <dgm:cxn modelId="{D6714137-C3EF-4472-B2A4-020DA52C29D0}" type="presOf" srcId="{D8B98629-F115-44BE-A803-93DB04355577}" destId="{4B60FBE2-93DB-4D63-82F9-E91DDA0EB5F4}" srcOrd="0" destOrd="0" presId="urn:microsoft.com/office/officeart/2005/8/layout/vList2"/>
    <dgm:cxn modelId="{EF3CCFE4-82FB-4AA5-BEEE-4669DEDE7E10}" srcId="{BE5D2FD2-BF5A-4EE9-961B-EF1A9F11E822}" destId="{5BB69E66-6972-4D40-9FB9-2C8E5EC4FAD0}" srcOrd="2" destOrd="0" parTransId="{3DDA0700-5E64-4F7F-A910-6DDB30DAE4A1}" sibTransId="{7DE8FDA3-655F-4B82-9CA5-1EF6D725C7B1}"/>
    <dgm:cxn modelId="{3AA99620-40E0-43EC-AB30-1B64A71E61D7}" srcId="{BE5D2FD2-BF5A-4EE9-961B-EF1A9F11E822}" destId="{E202AF78-BA5E-4469-AA6D-C0D9D139753F}" srcOrd="1" destOrd="0" parTransId="{F9707041-4A02-453D-BF4A-FBDF71BFF891}" sibTransId="{0BECC81C-A6C3-4942-AE59-477FE3E207D1}"/>
    <dgm:cxn modelId="{D4F81B12-5700-4CF8-BFE8-CBF57E90BCD5}" srcId="{BE5D2FD2-BF5A-4EE9-961B-EF1A9F11E822}" destId="{D8B98629-F115-44BE-A803-93DB04355577}" srcOrd="0" destOrd="0" parTransId="{4BDCA520-1676-45AF-BCB5-877EB8305958}" sibTransId="{60E24CDB-530E-46BD-BD35-5D1771217CEE}"/>
    <dgm:cxn modelId="{CFDD3CA1-DBD9-4C98-BF9A-6247A7DF78A9}" type="presParOf" srcId="{EF280168-2483-4018-9AE2-6DE8A2AEB92D}" destId="{4B60FBE2-93DB-4D63-82F9-E91DDA0EB5F4}" srcOrd="0" destOrd="0" presId="urn:microsoft.com/office/officeart/2005/8/layout/vList2"/>
    <dgm:cxn modelId="{A7F4E568-75D9-468C-B5C2-068F0BFC2490}" type="presParOf" srcId="{EF280168-2483-4018-9AE2-6DE8A2AEB92D}" destId="{02B114F4-B93E-46A1-9316-CB4F03F6B27D}" srcOrd="1" destOrd="0" presId="urn:microsoft.com/office/officeart/2005/8/layout/vList2"/>
    <dgm:cxn modelId="{8EC733AF-CFB9-4FAE-B872-648ABADC9511}" type="presParOf" srcId="{EF280168-2483-4018-9AE2-6DE8A2AEB92D}" destId="{F44C65D7-6BE6-4120-A4AE-BA6754BC5CDA}" srcOrd="2" destOrd="0" presId="urn:microsoft.com/office/officeart/2005/8/layout/vList2"/>
    <dgm:cxn modelId="{C10DD215-F6ED-4525-B1DE-405AC751FBE3}" type="presParOf" srcId="{EF280168-2483-4018-9AE2-6DE8A2AEB92D}" destId="{29901631-129C-4C73-BD13-9891E019D23A}" srcOrd="3" destOrd="0" presId="urn:microsoft.com/office/officeart/2005/8/layout/vList2"/>
    <dgm:cxn modelId="{8A6F7B3B-2071-4AEE-A8AF-9407A31809B1}" type="presParOf" srcId="{EF280168-2483-4018-9AE2-6DE8A2AEB92D}" destId="{44B8219E-784F-4FCB-A03E-75EF8FC726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06537E-D629-41CA-9402-2DB1891D26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CO"/>
        </a:p>
      </dgm:t>
    </dgm:pt>
    <dgm:pt modelId="{44C46C05-5374-4AEA-A02F-583BCE752965}">
      <dgm:prSet/>
      <dgm:spPr/>
      <dgm:t>
        <a:bodyPr/>
        <a:lstStyle/>
        <a:p>
          <a:pPr rtl="0"/>
          <a:r>
            <a:rPr lang="es-CO" b="1" dirty="0" smtClean="0">
              <a:solidFill>
                <a:schemeClr val="tx1"/>
              </a:solidFill>
              <a:latin typeface="Century Gothic" panose="020B0502020202020204" pitchFamily="34" charset="0"/>
            </a:rPr>
            <a:t>Hipoventilación. </a:t>
          </a:r>
          <a:r>
            <a:rPr lang="es-CO" dirty="0" smtClean="0">
              <a:solidFill>
                <a:schemeClr val="tx1"/>
              </a:solidFill>
              <a:latin typeface="Century Gothic" panose="020B0502020202020204" pitchFamily="34" charset="0"/>
            </a:rPr>
            <a:t>Además de hipoxemia existe elevación de la PaCO2 y se debe a </a:t>
          </a:r>
          <a:r>
            <a:rPr lang="es-CO" b="1" dirty="0" smtClean="0">
              <a:solidFill>
                <a:schemeClr val="tx1"/>
              </a:solidFill>
              <a:latin typeface="Century Gothic" panose="020B0502020202020204" pitchFamily="34" charset="0"/>
            </a:rPr>
            <a:t>problemas externos al parénquima pulmonar. </a:t>
          </a:r>
          <a:r>
            <a:rPr lang="es-CO" dirty="0" smtClean="0">
              <a:solidFill>
                <a:schemeClr val="tx1"/>
              </a:solidFill>
              <a:latin typeface="Century Gothic" panose="020B0502020202020204" pitchFamily="34" charset="0"/>
            </a:rPr>
            <a:t>por ejemplo, </a:t>
          </a:r>
          <a:r>
            <a:rPr lang="es-CO" b="1" dirty="0" smtClean="0">
              <a:solidFill>
                <a:schemeClr val="tx1"/>
              </a:solidFill>
              <a:latin typeface="Century Gothic" panose="020B0502020202020204" pitchFamily="34" charset="0"/>
            </a:rPr>
            <a:t>depresión del centro respiratorio por enfermedades del sistema nervioso central, miopatías, enfermedades neuromusculares, problemas de la caja torácica</a:t>
          </a:r>
          <a:r>
            <a:rPr lang="es-CO" b="1" dirty="0" smtClean="0">
              <a:solidFill>
                <a:schemeClr val="tx1"/>
              </a:solidFill>
            </a:rPr>
            <a:t>.</a:t>
          </a:r>
          <a:endParaRPr lang="es-CO" b="1" dirty="0">
            <a:solidFill>
              <a:schemeClr val="tx1"/>
            </a:solidFill>
          </a:endParaRPr>
        </a:p>
      </dgm:t>
    </dgm:pt>
    <dgm:pt modelId="{E46C3A34-2CB0-44E7-8C90-05E166A0C75D}" type="parTrans" cxnId="{D069448F-245F-4769-B76F-16FA498D13A3}">
      <dgm:prSet/>
      <dgm:spPr/>
      <dgm:t>
        <a:bodyPr/>
        <a:lstStyle/>
        <a:p>
          <a:endParaRPr lang="es-CO"/>
        </a:p>
      </dgm:t>
    </dgm:pt>
    <dgm:pt modelId="{56DEEB9D-0609-417E-B81C-FF29C7225B32}" type="sibTrans" cxnId="{D069448F-245F-4769-B76F-16FA498D13A3}">
      <dgm:prSet/>
      <dgm:spPr/>
      <dgm:t>
        <a:bodyPr/>
        <a:lstStyle/>
        <a:p>
          <a:endParaRPr lang="es-CO"/>
        </a:p>
      </dgm:t>
    </dgm:pt>
    <dgm:pt modelId="{D7300666-CD05-4585-974C-F1292E6BA421}">
      <dgm:prSet/>
      <dgm:spPr/>
      <dgm:t>
        <a:bodyPr/>
        <a:lstStyle/>
        <a:p>
          <a:pPr rtl="0"/>
          <a:r>
            <a:rPr lang="es-CO" b="1" dirty="0" smtClean="0">
              <a:solidFill>
                <a:schemeClr val="tx1"/>
              </a:solidFill>
              <a:latin typeface="Century Gothic" panose="020B0502020202020204" pitchFamily="34" charset="0"/>
            </a:rPr>
            <a:t>Shunt o cortocircuito sanguíneo. </a:t>
          </a:r>
          <a:r>
            <a:rPr lang="es-CO" dirty="0" smtClean="0">
              <a:solidFill>
                <a:schemeClr val="tx1"/>
              </a:solidFill>
              <a:latin typeface="Century Gothic" panose="020B0502020202020204" pitchFamily="34" charset="0"/>
            </a:rPr>
            <a:t>Existe un </a:t>
          </a:r>
          <a:r>
            <a:rPr lang="es-CO" b="1" dirty="0" smtClean="0">
              <a:solidFill>
                <a:schemeClr val="tx1"/>
              </a:solidFill>
              <a:latin typeface="Century Gothic" panose="020B0502020202020204" pitchFamily="34" charset="0"/>
            </a:rPr>
            <a:t>desequilibrio V/Q extremo</a:t>
          </a:r>
          <a:r>
            <a:rPr lang="es-CO" dirty="0" smtClean="0">
              <a:solidFill>
                <a:schemeClr val="tx1"/>
              </a:solidFill>
              <a:latin typeface="Century Gothic" panose="020B0502020202020204" pitchFamily="34" charset="0"/>
            </a:rPr>
            <a:t>, con zonas hipoperfundidas en las que la ventilación es nula. Su característica clínica fundamental es la </a:t>
          </a:r>
          <a:r>
            <a:rPr lang="es-CO" b="1" dirty="0" smtClean="0">
              <a:solidFill>
                <a:schemeClr val="tx1"/>
              </a:solidFill>
              <a:latin typeface="Century Gothic" panose="020B0502020202020204" pitchFamily="34" charset="0"/>
            </a:rPr>
            <a:t>falta de respuesta a la oxigenoterapia o hipoxemia refractaria </a:t>
          </a:r>
          <a:r>
            <a:rPr lang="es-CO" dirty="0" smtClean="0">
              <a:solidFill>
                <a:schemeClr val="tx1"/>
              </a:solidFill>
              <a:latin typeface="Century Gothic" panose="020B0502020202020204" pitchFamily="34" charset="0"/>
            </a:rPr>
            <a:t>(por ejemplo, síndrome de distrés respiratorio del adulto). </a:t>
          </a:r>
          <a:r>
            <a:rPr lang="es-CO" b="1" dirty="0" smtClean="0">
              <a:solidFill>
                <a:schemeClr val="tx1"/>
              </a:solidFill>
              <a:latin typeface="Century Gothic" panose="020B0502020202020204" pitchFamily="34" charset="0"/>
            </a:rPr>
            <a:t>Alteración de la difusión alveolocapilar de oxígeno</a:t>
          </a:r>
          <a:r>
            <a:rPr lang="es-CO" dirty="0" smtClean="0">
              <a:solidFill>
                <a:schemeClr val="tx1"/>
              </a:solidFill>
              <a:latin typeface="Century Gothic" panose="020B0502020202020204" pitchFamily="34" charset="0"/>
            </a:rPr>
            <a:t>. Es la insuficiencia respiratoria de las enfermedades intersticiales pulmonares avanzadas</a:t>
          </a:r>
          <a:endParaRPr lang="es-CO" dirty="0">
            <a:solidFill>
              <a:schemeClr val="tx1"/>
            </a:solidFill>
            <a:latin typeface="Century Gothic" panose="020B0502020202020204" pitchFamily="34" charset="0"/>
          </a:endParaRPr>
        </a:p>
      </dgm:t>
    </dgm:pt>
    <dgm:pt modelId="{5315C504-88E6-439B-8B1F-C654362C3D6E}" type="parTrans" cxnId="{95515A71-128E-46E9-A5FD-B3736A8ED1A8}">
      <dgm:prSet/>
      <dgm:spPr/>
      <dgm:t>
        <a:bodyPr/>
        <a:lstStyle/>
        <a:p>
          <a:endParaRPr lang="es-CO"/>
        </a:p>
      </dgm:t>
    </dgm:pt>
    <dgm:pt modelId="{D41F038C-56CA-4BB7-84D4-E2948E054DAD}" type="sibTrans" cxnId="{95515A71-128E-46E9-A5FD-B3736A8ED1A8}">
      <dgm:prSet/>
      <dgm:spPr/>
      <dgm:t>
        <a:bodyPr/>
        <a:lstStyle/>
        <a:p>
          <a:endParaRPr lang="es-CO"/>
        </a:p>
      </dgm:t>
    </dgm:pt>
    <dgm:pt modelId="{EA7FE76F-1F8D-4839-BB14-D8FFA22DCEA8}" type="pres">
      <dgm:prSet presAssocID="{CF06537E-D629-41CA-9402-2DB1891D26D8}" presName="linear" presStyleCnt="0">
        <dgm:presLayoutVars>
          <dgm:animLvl val="lvl"/>
          <dgm:resizeHandles val="exact"/>
        </dgm:presLayoutVars>
      </dgm:prSet>
      <dgm:spPr/>
      <dgm:t>
        <a:bodyPr/>
        <a:lstStyle/>
        <a:p>
          <a:endParaRPr lang="es-CO"/>
        </a:p>
      </dgm:t>
    </dgm:pt>
    <dgm:pt modelId="{FE299B14-6F4F-4C8F-B691-6F1FA25A7B70}" type="pres">
      <dgm:prSet presAssocID="{44C46C05-5374-4AEA-A02F-583BCE752965}" presName="parentText" presStyleLbl="node1" presStyleIdx="0" presStyleCnt="2">
        <dgm:presLayoutVars>
          <dgm:chMax val="0"/>
          <dgm:bulletEnabled val="1"/>
        </dgm:presLayoutVars>
      </dgm:prSet>
      <dgm:spPr/>
      <dgm:t>
        <a:bodyPr/>
        <a:lstStyle/>
        <a:p>
          <a:endParaRPr lang="es-CO"/>
        </a:p>
      </dgm:t>
    </dgm:pt>
    <dgm:pt modelId="{7827B1EB-6C9F-4FDE-B738-D7FB0D3280E1}" type="pres">
      <dgm:prSet presAssocID="{56DEEB9D-0609-417E-B81C-FF29C7225B32}" presName="spacer" presStyleCnt="0"/>
      <dgm:spPr/>
      <dgm:t>
        <a:bodyPr/>
        <a:lstStyle/>
        <a:p>
          <a:endParaRPr lang="es-CO"/>
        </a:p>
      </dgm:t>
    </dgm:pt>
    <dgm:pt modelId="{7AE668A5-D3EC-42FF-85D7-6E61B9D0E52A}" type="pres">
      <dgm:prSet presAssocID="{D7300666-CD05-4585-974C-F1292E6BA421}" presName="parentText" presStyleLbl="node1" presStyleIdx="1" presStyleCnt="2">
        <dgm:presLayoutVars>
          <dgm:chMax val="0"/>
          <dgm:bulletEnabled val="1"/>
        </dgm:presLayoutVars>
      </dgm:prSet>
      <dgm:spPr/>
      <dgm:t>
        <a:bodyPr/>
        <a:lstStyle/>
        <a:p>
          <a:endParaRPr lang="es-CO"/>
        </a:p>
      </dgm:t>
    </dgm:pt>
  </dgm:ptLst>
  <dgm:cxnLst>
    <dgm:cxn modelId="{D069448F-245F-4769-B76F-16FA498D13A3}" srcId="{CF06537E-D629-41CA-9402-2DB1891D26D8}" destId="{44C46C05-5374-4AEA-A02F-583BCE752965}" srcOrd="0" destOrd="0" parTransId="{E46C3A34-2CB0-44E7-8C90-05E166A0C75D}" sibTransId="{56DEEB9D-0609-417E-B81C-FF29C7225B32}"/>
    <dgm:cxn modelId="{95515A71-128E-46E9-A5FD-B3736A8ED1A8}" srcId="{CF06537E-D629-41CA-9402-2DB1891D26D8}" destId="{D7300666-CD05-4585-974C-F1292E6BA421}" srcOrd="1" destOrd="0" parTransId="{5315C504-88E6-439B-8B1F-C654362C3D6E}" sibTransId="{D41F038C-56CA-4BB7-84D4-E2948E054DAD}"/>
    <dgm:cxn modelId="{DC74A14A-BA2E-4682-B838-E1A7369E56FA}" type="presOf" srcId="{44C46C05-5374-4AEA-A02F-583BCE752965}" destId="{FE299B14-6F4F-4C8F-B691-6F1FA25A7B70}" srcOrd="0" destOrd="0" presId="urn:microsoft.com/office/officeart/2005/8/layout/vList2"/>
    <dgm:cxn modelId="{12FF5787-0413-4F52-AC18-3718B51541F0}" type="presOf" srcId="{CF06537E-D629-41CA-9402-2DB1891D26D8}" destId="{EA7FE76F-1F8D-4839-BB14-D8FFA22DCEA8}" srcOrd="0" destOrd="0" presId="urn:microsoft.com/office/officeart/2005/8/layout/vList2"/>
    <dgm:cxn modelId="{0469CA5E-AFB3-46AB-9176-616091636F71}" type="presOf" srcId="{D7300666-CD05-4585-974C-F1292E6BA421}" destId="{7AE668A5-D3EC-42FF-85D7-6E61B9D0E52A}" srcOrd="0" destOrd="0" presId="urn:microsoft.com/office/officeart/2005/8/layout/vList2"/>
    <dgm:cxn modelId="{9CED5EBE-E9AE-4C25-89F4-D08A60E1A9EA}" type="presParOf" srcId="{EA7FE76F-1F8D-4839-BB14-D8FFA22DCEA8}" destId="{FE299B14-6F4F-4C8F-B691-6F1FA25A7B70}" srcOrd="0" destOrd="0" presId="urn:microsoft.com/office/officeart/2005/8/layout/vList2"/>
    <dgm:cxn modelId="{340287A2-B500-471C-8978-283FC11FD4E0}" type="presParOf" srcId="{EA7FE76F-1F8D-4839-BB14-D8FFA22DCEA8}" destId="{7827B1EB-6C9F-4FDE-B738-D7FB0D3280E1}" srcOrd="1" destOrd="0" presId="urn:microsoft.com/office/officeart/2005/8/layout/vList2"/>
    <dgm:cxn modelId="{78C3F55F-E033-483D-BF79-536FFD1EE171}" type="presParOf" srcId="{EA7FE76F-1F8D-4839-BB14-D8FFA22DCEA8}" destId="{7AE668A5-D3EC-42FF-85D7-6E61B9D0E5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742C62-109B-44C9-9A52-E005EE32D1F3}"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s-CO"/>
        </a:p>
      </dgm:t>
    </dgm:pt>
    <dgm:pt modelId="{8CC7558B-45CF-43A7-A9FF-3FC9D1D49D91}">
      <dgm:prSet custT="1"/>
      <dgm:spPr/>
      <dgm:t>
        <a:bodyPr/>
        <a:lstStyle/>
        <a:p>
          <a:pPr rtl="0"/>
          <a:r>
            <a:rPr lang="es-CO" sz="1800" dirty="0" smtClean="0">
              <a:solidFill>
                <a:schemeClr val="tx1"/>
              </a:solidFill>
              <a:latin typeface="Century Gothic" panose="020B0502020202020204" pitchFamily="34" charset="0"/>
            </a:rPr>
            <a:t>PaFi: Una  relación PaO2/FIO2 es  pun  índice para  descartar el síndrome de  distrés respiratorio agudo (SDRA) , que  consiste en  hipoxemia severa.</a:t>
          </a:r>
          <a:endParaRPr lang="es-CO" sz="1800" dirty="0">
            <a:solidFill>
              <a:schemeClr val="tx1"/>
            </a:solidFill>
            <a:latin typeface="Century Gothic" panose="020B0502020202020204" pitchFamily="34" charset="0"/>
          </a:endParaRPr>
        </a:p>
      </dgm:t>
    </dgm:pt>
    <dgm:pt modelId="{3938A3BF-0803-454A-9998-C24FF9416A06}" type="parTrans" cxnId="{593E8153-924B-49F8-859D-D169B073AA3F}">
      <dgm:prSet/>
      <dgm:spPr/>
      <dgm:t>
        <a:bodyPr/>
        <a:lstStyle/>
        <a:p>
          <a:endParaRPr lang="es-CO"/>
        </a:p>
      </dgm:t>
    </dgm:pt>
    <dgm:pt modelId="{6C8AC105-2ED6-46B8-AE3D-721F3F744A80}" type="sibTrans" cxnId="{593E8153-924B-49F8-859D-D169B073AA3F}">
      <dgm:prSet/>
      <dgm:spPr/>
      <dgm:t>
        <a:bodyPr/>
        <a:lstStyle/>
        <a:p>
          <a:endParaRPr lang="es-CO"/>
        </a:p>
      </dgm:t>
    </dgm:pt>
    <dgm:pt modelId="{1BFC72E3-6605-4C7C-A256-DE8B111B7A1B}">
      <dgm:prSet custT="1"/>
      <dgm:spPr/>
      <dgm:t>
        <a:bodyPr/>
        <a:lstStyle/>
        <a:p>
          <a:pPr rtl="0"/>
          <a:r>
            <a:rPr lang="es-CO" sz="1800" dirty="0" smtClean="0">
              <a:solidFill>
                <a:schemeClr val="tx1"/>
              </a:solidFill>
              <a:latin typeface="Century Gothic" panose="020B0502020202020204" pitchFamily="34" charset="0"/>
            </a:rPr>
            <a:t>Formula: FIO2 (%) /100%  ejemplo: FIO2=  21% / 100% = 0,21   la  FIO2  en decimal calculamos  la  relación PaO2/FIO2.</a:t>
          </a:r>
          <a:endParaRPr lang="es-CO" sz="1800" dirty="0">
            <a:solidFill>
              <a:schemeClr val="tx1"/>
            </a:solidFill>
            <a:latin typeface="Century Gothic" panose="020B0502020202020204" pitchFamily="34" charset="0"/>
          </a:endParaRPr>
        </a:p>
      </dgm:t>
    </dgm:pt>
    <dgm:pt modelId="{22F389D0-7BA5-4494-98B8-B8407787B7B1}" type="parTrans" cxnId="{B99913AE-A076-4539-B4E1-A5AD4FEA1965}">
      <dgm:prSet/>
      <dgm:spPr/>
      <dgm:t>
        <a:bodyPr/>
        <a:lstStyle/>
        <a:p>
          <a:endParaRPr lang="es-CO"/>
        </a:p>
      </dgm:t>
    </dgm:pt>
    <dgm:pt modelId="{48C9E9E4-8B6A-4404-8230-D6227C5E4FF2}" type="sibTrans" cxnId="{B99913AE-A076-4539-B4E1-A5AD4FEA1965}">
      <dgm:prSet/>
      <dgm:spPr/>
      <dgm:t>
        <a:bodyPr/>
        <a:lstStyle/>
        <a:p>
          <a:endParaRPr lang="es-CO"/>
        </a:p>
      </dgm:t>
    </dgm:pt>
    <dgm:pt modelId="{7F56B1DA-70BA-4D33-BAF2-47D6CC4C946C}">
      <dgm:prSet custT="1"/>
      <dgm:spPr/>
      <dgm:t>
        <a:bodyPr/>
        <a:lstStyle/>
        <a:p>
          <a:pPr rtl="0"/>
          <a:r>
            <a:rPr lang="es-CO" sz="1800" dirty="0" smtClean="0">
              <a:solidFill>
                <a:schemeClr val="tx1"/>
              </a:solidFill>
              <a:latin typeface="Century Gothic" panose="020B0502020202020204" pitchFamily="34" charset="0"/>
            </a:rPr>
            <a:t>Ejemplo: PaO2 60 mmhg / FIO2 O, 21 = 285</a:t>
          </a:r>
          <a:endParaRPr lang="es-CO" sz="1800" dirty="0">
            <a:solidFill>
              <a:schemeClr val="tx1"/>
            </a:solidFill>
            <a:latin typeface="Century Gothic" panose="020B0502020202020204" pitchFamily="34" charset="0"/>
          </a:endParaRPr>
        </a:p>
      </dgm:t>
    </dgm:pt>
    <dgm:pt modelId="{D75FB00F-997B-4DDE-AC0E-C9F71822C9CA}" type="parTrans" cxnId="{99E94187-29C2-4442-8A2D-065BF9E49408}">
      <dgm:prSet/>
      <dgm:spPr/>
      <dgm:t>
        <a:bodyPr/>
        <a:lstStyle/>
        <a:p>
          <a:endParaRPr lang="es-CO"/>
        </a:p>
      </dgm:t>
    </dgm:pt>
    <dgm:pt modelId="{F276F3F1-F4B1-439F-9625-84D0C61ADE93}" type="sibTrans" cxnId="{99E94187-29C2-4442-8A2D-065BF9E49408}">
      <dgm:prSet/>
      <dgm:spPr/>
      <dgm:t>
        <a:bodyPr/>
        <a:lstStyle/>
        <a:p>
          <a:endParaRPr lang="es-CO"/>
        </a:p>
      </dgm:t>
    </dgm:pt>
    <dgm:pt modelId="{C9F5E91C-9EA8-474D-B937-57E2FCBEA542}">
      <dgm:prSet custT="1"/>
      <dgm:spPr/>
      <dgm:t>
        <a:bodyPr/>
        <a:lstStyle/>
        <a:p>
          <a:pPr rtl="0"/>
          <a:r>
            <a:rPr lang="es-CO" sz="2800" dirty="0" smtClean="0">
              <a:solidFill>
                <a:schemeClr val="tx1"/>
              </a:solidFill>
              <a:latin typeface="Century Gothic" panose="020B0502020202020204" pitchFamily="34" charset="0"/>
            </a:rPr>
            <a:t>Lesión pulmonar (ALI) &lt; o = 300</a:t>
          </a:r>
          <a:endParaRPr lang="es-CO" sz="2800" dirty="0">
            <a:solidFill>
              <a:schemeClr val="tx1"/>
            </a:solidFill>
            <a:latin typeface="Century Gothic" panose="020B0502020202020204" pitchFamily="34" charset="0"/>
          </a:endParaRPr>
        </a:p>
      </dgm:t>
    </dgm:pt>
    <dgm:pt modelId="{C027C019-0A26-4377-9B07-4260870347CD}" type="parTrans" cxnId="{EF6A83D0-1C21-4DC0-932C-1819F591005C}">
      <dgm:prSet/>
      <dgm:spPr/>
      <dgm:t>
        <a:bodyPr/>
        <a:lstStyle/>
        <a:p>
          <a:endParaRPr lang="es-CO"/>
        </a:p>
      </dgm:t>
    </dgm:pt>
    <dgm:pt modelId="{5B821300-7F6D-469B-B345-2F801567589D}" type="sibTrans" cxnId="{EF6A83D0-1C21-4DC0-932C-1819F591005C}">
      <dgm:prSet/>
      <dgm:spPr/>
      <dgm:t>
        <a:bodyPr/>
        <a:lstStyle/>
        <a:p>
          <a:endParaRPr lang="es-CO"/>
        </a:p>
      </dgm:t>
    </dgm:pt>
    <dgm:pt modelId="{1C2AA991-7582-48F5-889E-ACA701D1B5D2}">
      <dgm:prSet custT="1"/>
      <dgm:spPr/>
      <dgm:t>
        <a:bodyPr/>
        <a:lstStyle/>
        <a:p>
          <a:pPr rtl="0"/>
          <a:r>
            <a:rPr lang="es-CO" sz="2800" dirty="0" smtClean="0">
              <a:solidFill>
                <a:schemeClr val="tx1"/>
              </a:solidFill>
              <a:latin typeface="Century Gothic" panose="020B0502020202020204" pitchFamily="34" charset="0"/>
            </a:rPr>
            <a:t>SDRA presente si &lt; o =200</a:t>
          </a:r>
          <a:endParaRPr lang="es-CO" sz="2800" dirty="0">
            <a:solidFill>
              <a:schemeClr val="tx1"/>
            </a:solidFill>
            <a:latin typeface="Century Gothic" panose="020B0502020202020204" pitchFamily="34" charset="0"/>
          </a:endParaRPr>
        </a:p>
      </dgm:t>
    </dgm:pt>
    <dgm:pt modelId="{545BA7A1-057F-4CD6-B950-137E915A68F0}" type="parTrans" cxnId="{39E622CD-8B8F-4224-9F39-4D99CEB613A1}">
      <dgm:prSet/>
      <dgm:spPr/>
      <dgm:t>
        <a:bodyPr/>
        <a:lstStyle/>
        <a:p>
          <a:endParaRPr lang="es-CO"/>
        </a:p>
      </dgm:t>
    </dgm:pt>
    <dgm:pt modelId="{98FBD49C-FF7A-4884-90E4-53FF61E4482E}" type="sibTrans" cxnId="{39E622CD-8B8F-4224-9F39-4D99CEB613A1}">
      <dgm:prSet/>
      <dgm:spPr/>
      <dgm:t>
        <a:bodyPr/>
        <a:lstStyle/>
        <a:p>
          <a:endParaRPr lang="es-CO"/>
        </a:p>
      </dgm:t>
    </dgm:pt>
    <dgm:pt modelId="{8D33B697-BCA8-4C8A-AE3E-2D499BEC602E}">
      <dgm:prSet custT="1"/>
      <dgm:spPr/>
      <dgm:t>
        <a:bodyPr/>
        <a:lstStyle/>
        <a:p>
          <a:pPr rtl="0"/>
          <a:r>
            <a:rPr lang="es-CO" sz="2800" dirty="0" smtClean="0">
              <a:solidFill>
                <a:schemeClr val="tx1"/>
              </a:solidFill>
              <a:latin typeface="Century Gothic" panose="020B0502020202020204" pitchFamily="34" charset="0"/>
            </a:rPr>
            <a:t>Normal &gt;300 </a:t>
          </a:r>
          <a:endParaRPr lang="es-CO" sz="2800" dirty="0">
            <a:solidFill>
              <a:schemeClr val="tx1"/>
            </a:solidFill>
            <a:latin typeface="Century Gothic" panose="020B0502020202020204" pitchFamily="34" charset="0"/>
          </a:endParaRPr>
        </a:p>
      </dgm:t>
    </dgm:pt>
    <dgm:pt modelId="{DD5CF545-EB2F-4BA7-85F1-FD649B7DD460}" type="parTrans" cxnId="{8ABCBC8C-5738-481E-B6EC-469BDE8346B2}">
      <dgm:prSet/>
      <dgm:spPr/>
      <dgm:t>
        <a:bodyPr/>
        <a:lstStyle/>
        <a:p>
          <a:endParaRPr lang="es-CO"/>
        </a:p>
      </dgm:t>
    </dgm:pt>
    <dgm:pt modelId="{DD8795F5-CF09-485F-8489-E34CF0AA5154}" type="sibTrans" cxnId="{8ABCBC8C-5738-481E-B6EC-469BDE8346B2}">
      <dgm:prSet/>
      <dgm:spPr/>
      <dgm:t>
        <a:bodyPr/>
        <a:lstStyle/>
        <a:p>
          <a:endParaRPr lang="es-CO"/>
        </a:p>
      </dgm:t>
    </dgm:pt>
    <dgm:pt modelId="{52F79F63-175B-48F9-9F18-DE195FEA5D42}" type="pres">
      <dgm:prSet presAssocID="{3A742C62-109B-44C9-9A52-E005EE32D1F3}" presName="Name0" presStyleCnt="0">
        <dgm:presLayoutVars>
          <dgm:dir/>
          <dgm:resizeHandles val="exact"/>
        </dgm:presLayoutVars>
      </dgm:prSet>
      <dgm:spPr/>
      <dgm:t>
        <a:bodyPr/>
        <a:lstStyle/>
        <a:p>
          <a:endParaRPr lang="es-CO"/>
        </a:p>
      </dgm:t>
    </dgm:pt>
    <dgm:pt modelId="{E2B76143-57CC-4CBF-9E1B-0793927A30D3}" type="pres">
      <dgm:prSet presAssocID="{8CC7558B-45CF-43A7-A9FF-3FC9D1D49D91}" presName="node" presStyleLbl="node1" presStyleIdx="0" presStyleCnt="5" custScaleX="118747" custScaleY="111765" custLinFactNeighborX="18674" custLinFactNeighborY="1204">
        <dgm:presLayoutVars>
          <dgm:bulletEnabled val="1"/>
        </dgm:presLayoutVars>
      </dgm:prSet>
      <dgm:spPr/>
      <dgm:t>
        <a:bodyPr/>
        <a:lstStyle/>
        <a:p>
          <a:endParaRPr lang="es-CO"/>
        </a:p>
      </dgm:t>
    </dgm:pt>
    <dgm:pt modelId="{E3416261-F5E7-406F-BF20-D9A8819ABBD5}" type="pres">
      <dgm:prSet presAssocID="{6C8AC105-2ED6-46B8-AE3D-721F3F744A80}" presName="sibTrans" presStyleLbl="sibTrans1D1" presStyleIdx="0" presStyleCnt="4"/>
      <dgm:spPr/>
      <dgm:t>
        <a:bodyPr/>
        <a:lstStyle/>
        <a:p>
          <a:endParaRPr lang="es-CO"/>
        </a:p>
      </dgm:t>
    </dgm:pt>
    <dgm:pt modelId="{E6FC6468-A09F-4804-8C15-D5C302FEE55C}" type="pres">
      <dgm:prSet presAssocID="{6C8AC105-2ED6-46B8-AE3D-721F3F744A80}" presName="connectorText" presStyleLbl="sibTrans1D1" presStyleIdx="0" presStyleCnt="4"/>
      <dgm:spPr/>
      <dgm:t>
        <a:bodyPr/>
        <a:lstStyle/>
        <a:p>
          <a:endParaRPr lang="es-CO"/>
        </a:p>
      </dgm:t>
    </dgm:pt>
    <dgm:pt modelId="{8E0CEE72-9C9A-46A3-8330-00972AE246E0}" type="pres">
      <dgm:prSet presAssocID="{1BFC72E3-6605-4C7C-A256-DE8B111B7A1B}" presName="node" presStyleLbl="node1" presStyleIdx="1" presStyleCnt="5" custScaleX="127291" custScaleY="111765" custLinFactNeighborX="53889" custLinFactNeighborY="1204">
        <dgm:presLayoutVars>
          <dgm:bulletEnabled val="1"/>
        </dgm:presLayoutVars>
      </dgm:prSet>
      <dgm:spPr/>
      <dgm:t>
        <a:bodyPr/>
        <a:lstStyle/>
        <a:p>
          <a:endParaRPr lang="es-CO"/>
        </a:p>
      </dgm:t>
    </dgm:pt>
    <dgm:pt modelId="{FE07D5D8-7A64-4DD2-ADBD-4B7D3A5CFF9D}" type="pres">
      <dgm:prSet presAssocID="{48C9E9E4-8B6A-4404-8230-D6227C5E4FF2}" presName="sibTrans" presStyleLbl="sibTrans1D1" presStyleIdx="1" presStyleCnt="4"/>
      <dgm:spPr/>
      <dgm:t>
        <a:bodyPr/>
        <a:lstStyle/>
        <a:p>
          <a:endParaRPr lang="es-CO"/>
        </a:p>
      </dgm:t>
    </dgm:pt>
    <dgm:pt modelId="{1BB5E2D1-8923-4A43-ADCB-459E29B8D3A8}" type="pres">
      <dgm:prSet presAssocID="{48C9E9E4-8B6A-4404-8230-D6227C5E4FF2}" presName="connectorText" presStyleLbl="sibTrans1D1" presStyleIdx="1" presStyleCnt="4"/>
      <dgm:spPr/>
      <dgm:t>
        <a:bodyPr/>
        <a:lstStyle/>
        <a:p>
          <a:endParaRPr lang="es-CO"/>
        </a:p>
      </dgm:t>
    </dgm:pt>
    <dgm:pt modelId="{2B9E2DEB-45B9-4C9D-BD30-3185BBE3957A}" type="pres">
      <dgm:prSet presAssocID="{C9F5E91C-9EA8-474D-B937-57E2FCBEA542}" presName="node" presStyleLbl="node1" presStyleIdx="2" presStyleCnt="5" custLinFactX="-100000" custLinFactY="52080" custLinFactNeighborX="-146266" custLinFactNeighborY="100000">
        <dgm:presLayoutVars>
          <dgm:bulletEnabled val="1"/>
        </dgm:presLayoutVars>
      </dgm:prSet>
      <dgm:spPr/>
      <dgm:t>
        <a:bodyPr/>
        <a:lstStyle/>
        <a:p>
          <a:endParaRPr lang="es-CO"/>
        </a:p>
      </dgm:t>
    </dgm:pt>
    <dgm:pt modelId="{01451A1D-7CE7-49BF-932B-815EAA3F50F1}" type="pres">
      <dgm:prSet presAssocID="{5B821300-7F6D-469B-B345-2F801567589D}" presName="sibTrans" presStyleLbl="sibTrans1D1" presStyleIdx="2" presStyleCnt="4"/>
      <dgm:spPr/>
      <dgm:t>
        <a:bodyPr/>
        <a:lstStyle/>
        <a:p>
          <a:endParaRPr lang="es-CO"/>
        </a:p>
      </dgm:t>
    </dgm:pt>
    <dgm:pt modelId="{774C4246-ED22-402B-94EE-3E85AB0C010C}" type="pres">
      <dgm:prSet presAssocID="{5B821300-7F6D-469B-B345-2F801567589D}" presName="connectorText" presStyleLbl="sibTrans1D1" presStyleIdx="2" presStyleCnt="4"/>
      <dgm:spPr/>
      <dgm:t>
        <a:bodyPr/>
        <a:lstStyle/>
        <a:p>
          <a:endParaRPr lang="es-CO"/>
        </a:p>
      </dgm:t>
    </dgm:pt>
    <dgm:pt modelId="{646BFFC3-3CA4-4506-BBCB-EB0DBD0C21A4}" type="pres">
      <dgm:prSet presAssocID="{1C2AA991-7582-48F5-889E-ACA701D1B5D2}" presName="node" presStyleLbl="node1" presStyleIdx="3" presStyleCnt="5" custLinFactNeighborX="1204" custLinFactNeighborY="22642">
        <dgm:presLayoutVars>
          <dgm:bulletEnabled val="1"/>
        </dgm:presLayoutVars>
      </dgm:prSet>
      <dgm:spPr/>
      <dgm:t>
        <a:bodyPr/>
        <a:lstStyle/>
        <a:p>
          <a:endParaRPr lang="es-CO"/>
        </a:p>
      </dgm:t>
    </dgm:pt>
    <dgm:pt modelId="{7E260C5E-997C-49EF-9A2E-6C147BEF3991}" type="pres">
      <dgm:prSet presAssocID="{98FBD49C-FF7A-4884-90E4-53FF61E4482E}" presName="sibTrans" presStyleLbl="sibTrans1D1" presStyleIdx="3" presStyleCnt="4"/>
      <dgm:spPr/>
      <dgm:t>
        <a:bodyPr/>
        <a:lstStyle/>
        <a:p>
          <a:endParaRPr lang="es-CO"/>
        </a:p>
      </dgm:t>
    </dgm:pt>
    <dgm:pt modelId="{F7F46D01-9B60-4926-A0F8-D15419DC3F76}" type="pres">
      <dgm:prSet presAssocID="{98FBD49C-FF7A-4884-90E4-53FF61E4482E}" presName="connectorText" presStyleLbl="sibTrans1D1" presStyleIdx="3" presStyleCnt="4"/>
      <dgm:spPr/>
      <dgm:t>
        <a:bodyPr/>
        <a:lstStyle/>
        <a:p>
          <a:endParaRPr lang="es-CO"/>
        </a:p>
      </dgm:t>
    </dgm:pt>
    <dgm:pt modelId="{0B2DDCC7-1678-4C06-A0D7-B109C6638EB3}" type="pres">
      <dgm:prSet presAssocID="{8D33B697-BCA8-4C8A-AE3E-2D499BEC602E}" presName="node" presStyleLbl="node1" presStyleIdx="4" presStyleCnt="5" custLinFactNeighborX="-4238" custLinFactNeighborY="21228">
        <dgm:presLayoutVars>
          <dgm:bulletEnabled val="1"/>
        </dgm:presLayoutVars>
      </dgm:prSet>
      <dgm:spPr/>
      <dgm:t>
        <a:bodyPr/>
        <a:lstStyle/>
        <a:p>
          <a:endParaRPr lang="es-CO"/>
        </a:p>
      </dgm:t>
    </dgm:pt>
  </dgm:ptLst>
  <dgm:cxnLst>
    <dgm:cxn modelId="{7167DECF-4F11-403D-AD6B-832FFB37C787}" type="presOf" srcId="{98FBD49C-FF7A-4884-90E4-53FF61E4482E}" destId="{F7F46D01-9B60-4926-A0F8-D15419DC3F76}" srcOrd="1" destOrd="0" presId="urn:microsoft.com/office/officeart/2005/8/layout/bProcess3"/>
    <dgm:cxn modelId="{1F0BB057-3551-4939-9DB4-F2549C926F83}" type="presOf" srcId="{3A742C62-109B-44C9-9A52-E005EE32D1F3}" destId="{52F79F63-175B-48F9-9F18-DE195FEA5D42}" srcOrd="0" destOrd="0" presId="urn:microsoft.com/office/officeart/2005/8/layout/bProcess3"/>
    <dgm:cxn modelId="{593E8153-924B-49F8-859D-D169B073AA3F}" srcId="{3A742C62-109B-44C9-9A52-E005EE32D1F3}" destId="{8CC7558B-45CF-43A7-A9FF-3FC9D1D49D91}" srcOrd="0" destOrd="0" parTransId="{3938A3BF-0803-454A-9998-C24FF9416A06}" sibTransId="{6C8AC105-2ED6-46B8-AE3D-721F3F744A80}"/>
    <dgm:cxn modelId="{EF6A83D0-1C21-4DC0-932C-1819F591005C}" srcId="{3A742C62-109B-44C9-9A52-E005EE32D1F3}" destId="{C9F5E91C-9EA8-474D-B937-57E2FCBEA542}" srcOrd="2" destOrd="0" parTransId="{C027C019-0A26-4377-9B07-4260870347CD}" sibTransId="{5B821300-7F6D-469B-B345-2F801567589D}"/>
    <dgm:cxn modelId="{CF573404-AA95-499E-BD25-C62F5ABA94F7}" type="presOf" srcId="{6C8AC105-2ED6-46B8-AE3D-721F3F744A80}" destId="{E3416261-F5E7-406F-BF20-D9A8819ABBD5}" srcOrd="0" destOrd="0" presId="urn:microsoft.com/office/officeart/2005/8/layout/bProcess3"/>
    <dgm:cxn modelId="{F38512A9-083E-4EDB-98C0-8728AA3F56ED}" type="presOf" srcId="{48C9E9E4-8B6A-4404-8230-D6227C5E4FF2}" destId="{FE07D5D8-7A64-4DD2-ADBD-4B7D3A5CFF9D}" srcOrd="0" destOrd="0" presId="urn:microsoft.com/office/officeart/2005/8/layout/bProcess3"/>
    <dgm:cxn modelId="{81CD3E5A-61CC-4B53-A3FA-4EED0CD0CEA5}" type="presOf" srcId="{8CC7558B-45CF-43A7-A9FF-3FC9D1D49D91}" destId="{E2B76143-57CC-4CBF-9E1B-0793927A30D3}" srcOrd="0" destOrd="0" presId="urn:microsoft.com/office/officeart/2005/8/layout/bProcess3"/>
    <dgm:cxn modelId="{CF84FB09-46D6-4654-8059-59D281A016FD}" type="presOf" srcId="{98FBD49C-FF7A-4884-90E4-53FF61E4482E}" destId="{7E260C5E-997C-49EF-9A2E-6C147BEF3991}" srcOrd="0" destOrd="0" presId="urn:microsoft.com/office/officeart/2005/8/layout/bProcess3"/>
    <dgm:cxn modelId="{8ABCBC8C-5738-481E-B6EC-469BDE8346B2}" srcId="{3A742C62-109B-44C9-9A52-E005EE32D1F3}" destId="{8D33B697-BCA8-4C8A-AE3E-2D499BEC602E}" srcOrd="4" destOrd="0" parTransId="{DD5CF545-EB2F-4BA7-85F1-FD649B7DD460}" sibTransId="{DD8795F5-CF09-485F-8489-E34CF0AA5154}"/>
    <dgm:cxn modelId="{99E94187-29C2-4442-8A2D-065BF9E49408}" srcId="{1BFC72E3-6605-4C7C-A256-DE8B111B7A1B}" destId="{7F56B1DA-70BA-4D33-BAF2-47D6CC4C946C}" srcOrd="0" destOrd="0" parTransId="{D75FB00F-997B-4DDE-AC0E-C9F71822C9CA}" sibTransId="{F276F3F1-F4B1-439F-9625-84D0C61ADE93}"/>
    <dgm:cxn modelId="{1E8BB43B-9380-4D50-9EB6-DAA86A2AC20E}" type="presOf" srcId="{7F56B1DA-70BA-4D33-BAF2-47D6CC4C946C}" destId="{8E0CEE72-9C9A-46A3-8330-00972AE246E0}" srcOrd="0" destOrd="1" presId="urn:microsoft.com/office/officeart/2005/8/layout/bProcess3"/>
    <dgm:cxn modelId="{A0DDC779-9A0A-466B-9F4E-4FCE0C0E03B2}" type="presOf" srcId="{C9F5E91C-9EA8-474D-B937-57E2FCBEA542}" destId="{2B9E2DEB-45B9-4C9D-BD30-3185BBE3957A}" srcOrd="0" destOrd="0" presId="urn:microsoft.com/office/officeart/2005/8/layout/bProcess3"/>
    <dgm:cxn modelId="{EED988FE-0245-454F-B33B-6FDA264AA9A1}" type="presOf" srcId="{5B821300-7F6D-469B-B345-2F801567589D}" destId="{01451A1D-7CE7-49BF-932B-815EAA3F50F1}" srcOrd="0" destOrd="0" presId="urn:microsoft.com/office/officeart/2005/8/layout/bProcess3"/>
    <dgm:cxn modelId="{149A9DB6-E096-41D1-A89E-EBF388601F9D}" type="presOf" srcId="{8D33B697-BCA8-4C8A-AE3E-2D499BEC602E}" destId="{0B2DDCC7-1678-4C06-A0D7-B109C6638EB3}" srcOrd="0" destOrd="0" presId="urn:microsoft.com/office/officeart/2005/8/layout/bProcess3"/>
    <dgm:cxn modelId="{9FDD2A44-E6D2-4D4D-97D1-3F65BEDA8346}" type="presOf" srcId="{48C9E9E4-8B6A-4404-8230-D6227C5E4FF2}" destId="{1BB5E2D1-8923-4A43-ADCB-459E29B8D3A8}" srcOrd="1" destOrd="0" presId="urn:microsoft.com/office/officeart/2005/8/layout/bProcess3"/>
    <dgm:cxn modelId="{2DA5569F-978C-4214-B842-71E39DF398D6}" type="presOf" srcId="{1C2AA991-7582-48F5-889E-ACA701D1B5D2}" destId="{646BFFC3-3CA4-4506-BBCB-EB0DBD0C21A4}" srcOrd="0" destOrd="0" presId="urn:microsoft.com/office/officeart/2005/8/layout/bProcess3"/>
    <dgm:cxn modelId="{1D100325-2571-4980-AA4E-967E056A579B}" type="presOf" srcId="{5B821300-7F6D-469B-B345-2F801567589D}" destId="{774C4246-ED22-402B-94EE-3E85AB0C010C}" srcOrd="1" destOrd="0" presId="urn:microsoft.com/office/officeart/2005/8/layout/bProcess3"/>
    <dgm:cxn modelId="{4E2BD15E-26C7-4D8D-A2B8-2B2EC6C9DFBD}" type="presOf" srcId="{1BFC72E3-6605-4C7C-A256-DE8B111B7A1B}" destId="{8E0CEE72-9C9A-46A3-8330-00972AE246E0}" srcOrd="0" destOrd="0" presId="urn:microsoft.com/office/officeart/2005/8/layout/bProcess3"/>
    <dgm:cxn modelId="{5D943350-0835-4CC5-AE24-41C35FA80EF9}" type="presOf" srcId="{6C8AC105-2ED6-46B8-AE3D-721F3F744A80}" destId="{E6FC6468-A09F-4804-8C15-D5C302FEE55C}" srcOrd="1" destOrd="0" presId="urn:microsoft.com/office/officeart/2005/8/layout/bProcess3"/>
    <dgm:cxn modelId="{B99913AE-A076-4539-B4E1-A5AD4FEA1965}" srcId="{3A742C62-109B-44C9-9A52-E005EE32D1F3}" destId="{1BFC72E3-6605-4C7C-A256-DE8B111B7A1B}" srcOrd="1" destOrd="0" parTransId="{22F389D0-7BA5-4494-98B8-B8407787B7B1}" sibTransId="{48C9E9E4-8B6A-4404-8230-D6227C5E4FF2}"/>
    <dgm:cxn modelId="{39E622CD-8B8F-4224-9F39-4D99CEB613A1}" srcId="{3A742C62-109B-44C9-9A52-E005EE32D1F3}" destId="{1C2AA991-7582-48F5-889E-ACA701D1B5D2}" srcOrd="3" destOrd="0" parTransId="{545BA7A1-057F-4CD6-B950-137E915A68F0}" sibTransId="{98FBD49C-FF7A-4884-90E4-53FF61E4482E}"/>
    <dgm:cxn modelId="{0F1CB567-B525-4CD7-BDD5-1A6E1AE331DD}" type="presParOf" srcId="{52F79F63-175B-48F9-9F18-DE195FEA5D42}" destId="{E2B76143-57CC-4CBF-9E1B-0793927A30D3}" srcOrd="0" destOrd="0" presId="urn:microsoft.com/office/officeart/2005/8/layout/bProcess3"/>
    <dgm:cxn modelId="{FC97E31A-93FD-4917-A688-D84B9B0D1EAB}" type="presParOf" srcId="{52F79F63-175B-48F9-9F18-DE195FEA5D42}" destId="{E3416261-F5E7-406F-BF20-D9A8819ABBD5}" srcOrd="1" destOrd="0" presId="urn:microsoft.com/office/officeart/2005/8/layout/bProcess3"/>
    <dgm:cxn modelId="{31D44306-E990-48E8-B6EB-A9CC726F5C3C}" type="presParOf" srcId="{E3416261-F5E7-406F-BF20-D9A8819ABBD5}" destId="{E6FC6468-A09F-4804-8C15-D5C302FEE55C}" srcOrd="0" destOrd="0" presId="urn:microsoft.com/office/officeart/2005/8/layout/bProcess3"/>
    <dgm:cxn modelId="{5552C892-1353-4E02-9D98-ADA98ACCF85F}" type="presParOf" srcId="{52F79F63-175B-48F9-9F18-DE195FEA5D42}" destId="{8E0CEE72-9C9A-46A3-8330-00972AE246E0}" srcOrd="2" destOrd="0" presId="urn:microsoft.com/office/officeart/2005/8/layout/bProcess3"/>
    <dgm:cxn modelId="{DEF8DD68-645F-4B79-AC0C-7BD5961259EE}" type="presParOf" srcId="{52F79F63-175B-48F9-9F18-DE195FEA5D42}" destId="{FE07D5D8-7A64-4DD2-ADBD-4B7D3A5CFF9D}" srcOrd="3" destOrd="0" presId="urn:microsoft.com/office/officeart/2005/8/layout/bProcess3"/>
    <dgm:cxn modelId="{07728EE0-6F73-458C-AD5A-821D2EFB7978}" type="presParOf" srcId="{FE07D5D8-7A64-4DD2-ADBD-4B7D3A5CFF9D}" destId="{1BB5E2D1-8923-4A43-ADCB-459E29B8D3A8}" srcOrd="0" destOrd="0" presId="urn:microsoft.com/office/officeart/2005/8/layout/bProcess3"/>
    <dgm:cxn modelId="{22EA2C2D-7C54-450D-A6C9-3878DA5BBA3D}" type="presParOf" srcId="{52F79F63-175B-48F9-9F18-DE195FEA5D42}" destId="{2B9E2DEB-45B9-4C9D-BD30-3185BBE3957A}" srcOrd="4" destOrd="0" presId="urn:microsoft.com/office/officeart/2005/8/layout/bProcess3"/>
    <dgm:cxn modelId="{059B85A0-57E3-4AF2-9CBA-DF0A1A40AD9D}" type="presParOf" srcId="{52F79F63-175B-48F9-9F18-DE195FEA5D42}" destId="{01451A1D-7CE7-49BF-932B-815EAA3F50F1}" srcOrd="5" destOrd="0" presId="urn:microsoft.com/office/officeart/2005/8/layout/bProcess3"/>
    <dgm:cxn modelId="{CE4598B3-F5DA-4C1E-ACE5-09EAD07FE811}" type="presParOf" srcId="{01451A1D-7CE7-49BF-932B-815EAA3F50F1}" destId="{774C4246-ED22-402B-94EE-3E85AB0C010C}" srcOrd="0" destOrd="0" presId="urn:microsoft.com/office/officeart/2005/8/layout/bProcess3"/>
    <dgm:cxn modelId="{E90E2137-2F86-4C57-B422-9E58CF01A822}" type="presParOf" srcId="{52F79F63-175B-48F9-9F18-DE195FEA5D42}" destId="{646BFFC3-3CA4-4506-BBCB-EB0DBD0C21A4}" srcOrd="6" destOrd="0" presId="urn:microsoft.com/office/officeart/2005/8/layout/bProcess3"/>
    <dgm:cxn modelId="{0A26B47D-4692-45D7-A431-85408E486BBB}" type="presParOf" srcId="{52F79F63-175B-48F9-9F18-DE195FEA5D42}" destId="{7E260C5E-997C-49EF-9A2E-6C147BEF3991}" srcOrd="7" destOrd="0" presId="urn:microsoft.com/office/officeart/2005/8/layout/bProcess3"/>
    <dgm:cxn modelId="{F557A3B1-3D64-4B20-AB34-B9297F63F92E}" type="presParOf" srcId="{7E260C5E-997C-49EF-9A2E-6C147BEF3991}" destId="{F7F46D01-9B60-4926-A0F8-D15419DC3F76}" srcOrd="0" destOrd="0" presId="urn:microsoft.com/office/officeart/2005/8/layout/bProcess3"/>
    <dgm:cxn modelId="{9ADD59CB-5BF0-416A-81EA-CE49698989A1}" type="presParOf" srcId="{52F79F63-175B-48F9-9F18-DE195FEA5D42}" destId="{0B2DDCC7-1678-4C06-A0D7-B109C6638EB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5C4E4B-E397-4792-83FF-B91AAB648C92}" type="doc">
      <dgm:prSet loTypeId="urn:microsoft.com/office/officeart/2009/layout/ReverseList" loCatId="relationship" qsTypeId="urn:microsoft.com/office/officeart/2005/8/quickstyle/simple1" qsCatId="simple" csTypeId="urn:microsoft.com/office/officeart/2005/8/colors/colorful3" csCatId="colorful" phldr="1"/>
      <dgm:spPr/>
      <dgm:t>
        <a:bodyPr/>
        <a:lstStyle/>
        <a:p>
          <a:endParaRPr lang="es-CO"/>
        </a:p>
      </dgm:t>
    </dgm:pt>
    <dgm:pt modelId="{0EC83608-3E7A-4938-B8B7-05D6E92A7151}">
      <dgm:prSet custT="1"/>
      <dgm:spPr/>
      <dgm:t>
        <a:bodyPr/>
        <a:lstStyle/>
        <a:p>
          <a:pPr rtl="0"/>
          <a:r>
            <a:rPr lang="es-CO" sz="2000" b="1" dirty="0" smtClean="0">
              <a:latin typeface="Century Gothic" panose="020B0502020202020204" pitchFamily="34" charset="0"/>
            </a:rPr>
            <a:t>Presión arterial de CO2: </a:t>
          </a:r>
          <a:r>
            <a:rPr lang="es-CO" sz="2000" dirty="0" smtClean="0">
              <a:latin typeface="Century Gothic" panose="020B0502020202020204" pitchFamily="34" charset="0"/>
            </a:rPr>
            <a:t>Sus valores normales son de 35-45 mmHg (normocapnia).Cuando es menor de 35 hablamos de hipocapnia y el mecanismo de producción es la hiperventilación alveolar. Cuando es mayor de 45 hablamos de hipercapnia y se produce por hipoventilación alveolar.</a:t>
          </a:r>
        </a:p>
      </dgm:t>
    </dgm:pt>
    <dgm:pt modelId="{A29A96F0-8D12-4E9E-9639-2BB325E114CC}" type="parTrans" cxnId="{F9EBE857-197E-4C10-98B5-DDCDDE4A8196}">
      <dgm:prSet/>
      <dgm:spPr/>
      <dgm:t>
        <a:bodyPr/>
        <a:lstStyle/>
        <a:p>
          <a:endParaRPr lang="es-CO"/>
        </a:p>
      </dgm:t>
    </dgm:pt>
    <dgm:pt modelId="{169F7FC6-02CE-4DA9-8BAA-212574FC6CF6}" type="sibTrans" cxnId="{F9EBE857-197E-4C10-98B5-DDCDDE4A8196}">
      <dgm:prSet/>
      <dgm:spPr/>
      <dgm:t>
        <a:bodyPr/>
        <a:lstStyle/>
        <a:p>
          <a:endParaRPr lang="es-CO"/>
        </a:p>
      </dgm:t>
    </dgm:pt>
    <dgm:pt modelId="{E516483F-D038-460C-95B5-F90337C34280}">
      <dgm:prSet custT="1"/>
      <dgm:spPr/>
      <dgm:t>
        <a:bodyPr/>
        <a:lstStyle/>
        <a:p>
          <a:pPr rtl="0"/>
          <a:r>
            <a:rPr lang="es-CO" sz="2400" b="1" dirty="0" smtClean="0">
              <a:latin typeface="Century Gothic" panose="020B0502020202020204" pitchFamily="34" charset="0"/>
            </a:rPr>
            <a:t>El exceso de base: </a:t>
          </a:r>
          <a:r>
            <a:rPr lang="es-CO" sz="2400" dirty="0" smtClean="0">
              <a:latin typeface="Century Gothic" panose="020B0502020202020204" pitchFamily="34" charset="0"/>
            </a:rPr>
            <a:t>se refiere a la cantidad de </a:t>
          </a:r>
          <a:r>
            <a:rPr lang="es-CO" sz="2400" b="1" dirty="0" smtClean="0">
              <a:latin typeface="Century Gothic" panose="020B0502020202020204" pitchFamily="34" charset="0"/>
            </a:rPr>
            <a:t>base</a:t>
          </a:r>
          <a:r>
            <a:rPr lang="es-CO" sz="2400" dirty="0" smtClean="0">
              <a:latin typeface="Century Gothic" panose="020B0502020202020204" pitchFamily="34" charset="0"/>
            </a:rPr>
            <a:t> requerida para volver el pH de la sangre de un individuo al valor normal (pH 7.4). Usualmente el valor es reportado en unidades de (</a:t>
          </a:r>
          <a:r>
            <a:rPr lang="es-CO" sz="2400" dirty="0" err="1" smtClean="0">
              <a:latin typeface="Century Gothic" panose="020B0502020202020204" pitchFamily="34" charset="0"/>
            </a:rPr>
            <a:t>mEq</a:t>
          </a:r>
          <a:r>
            <a:rPr lang="es-CO" sz="2400" dirty="0" smtClean="0">
              <a:latin typeface="Century Gothic" panose="020B0502020202020204" pitchFamily="34" charset="0"/>
            </a:rPr>
            <a:t>/L). El valor normal está en alguna parte entre -2 y +2.</a:t>
          </a:r>
          <a:endParaRPr lang="es-CO" sz="2400" dirty="0">
            <a:latin typeface="Century Gothic" panose="020B0502020202020204" pitchFamily="34" charset="0"/>
          </a:endParaRPr>
        </a:p>
      </dgm:t>
    </dgm:pt>
    <dgm:pt modelId="{7ACF1D71-CADD-40B8-B802-89C7FC8BD935}" type="parTrans" cxnId="{98A3B746-6F5A-4AF8-B640-065DFB113DD8}">
      <dgm:prSet/>
      <dgm:spPr/>
      <dgm:t>
        <a:bodyPr/>
        <a:lstStyle/>
        <a:p>
          <a:endParaRPr lang="es-CO"/>
        </a:p>
      </dgm:t>
    </dgm:pt>
    <dgm:pt modelId="{2F476595-88D1-4F31-B280-4198A9DDC051}" type="sibTrans" cxnId="{98A3B746-6F5A-4AF8-B640-065DFB113DD8}">
      <dgm:prSet/>
      <dgm:spPr/>
      <dgm:t>
        <a:bodyPr/>
        <a:lstStyle/>
        <a:p>
          <a:endParaRPr lang="es-CO"/>
        </a:p>
      </dgm:t>
    </dgm:pt>
    <dgm:pt modelId="{B7A80310-9DA4-4A66-9779-C42A62C729A0}" type="pres">
      <dgm:prSet presAssocID="{2B5C4E4B-E397-4792-83FF-B91AAB648C92}" presName="Name0" presStyleCnt="0">
        <dgm:presLayoutVars>
          <dgm:chMax val="2"/>
          <dgm:chPref val="2"/>
          <dgm:animLvl val="lvl"/>
        </dgm:presLayoutVars>
      </dgm:prSet>
      <dgm:spPr/>
      <dgm:t>
        <a:bodyPr/>
        <a:lstStyle/>
        <a:p>
          <a:endParaRPr lang="es-CO"/>
        </a:p>
      </dgm:t>
    </dgm:pt>
    <dgm:pt modelId="{F3CC30BB-BAB0-4F5A-8535-64FBA45F86B5}" type="pres">
      <dgm:prSet presAssocID="{2B5C4E4B-E397-4792-83FF-B91AAB648C92}" presName="LeftText" presStyleLbl="revTx" presStyleIdx="0" presStyleCnt="0">
        <dgm:presLayoutVars>
          <dgm:bulletEnabled val="1"/>
        </dgm:presLayoutVars>
      </dgm:prSet>
      <dgm:spPr/>
      <dgm:t>
        <a:bodyPr/>
        <a:lstStyle/>
        <a:p>
          <a:endParaRPr lang="es-CO"/>
        </a:p>
      </dgm:t>
    </dgm:pt>
    <dgm:pt modelId="{C7F1F610-01E6-4DF2-8C35-30A7F97E25EF}" type="pres">
      <dgm:prSet presAssocID="{2B5C4E4B-E397-4792-83FF-B91AAB648C92}" presName="LeftNode" presStyleLbl="bgImgPlace1" presStyleIdx="0" presStyleCnt="2" custScaleX="263254" custScaleY="116116" custLinFactNeighborX="-94922" custLinFactNeighborY="-1841">
        <dgm:presLayoutVars>
          <dgm:chMax val="2"/>
          <dgm:chPref val="2"/>
        </dgm:presLayoutVars>
      </dgm:prSet>
      <dgm:spPr/>
      <dgm:t>
        <a:bodyPr/>
        <a:lstStyle/>
        <a:p>
          <a:endParaRPr lang="es-CO"/>
        </a:p>
      </dgm:t>
    </dgm:pt>
    <dgm:pt modelId="{87642B2D-7FF9-436E-9F40-2CD8D8ECB083}" type="pres">
      <dgm:prSet presAssocID="{2B5C4E4B-E397-4792-83FF-B91AAB648C92}" presName="RightText" presStyleLbl="revTx" presStyleIdx="0" presStyleCnt="0">
        <dgm:presLayoutVars>
          <dgm:bulletEnabled val="1"/>
        </dgm:presLayoutVars>
      </dgm:prSet>
      <dgm:spPr/>
      <dgm:t>
        <a:bodyPr/>
        <a:lstStyle/>
        <a:p>
          <a:endParaRPr lang="es-CO"/>
        </a:p>
      </dgm:t>
    </dgm:pt>
    <dgm:pt modelId="{9858AAE0-D2DC-481F-88E0-E8AA62916137}" type="pres">
      <dgm:prSet presAssocID="{2B5C4E4B-E397-4792-83FF-B91AAB648C92}" presName="RightNode" presStyleLbl="bgImgPlace1" presStyleIdx="1" presStyleCnt="2" custScaleX="258281" custScaleY="117038" custLinFactNeighborX="67910" custLinFactNeighborY="-2302">
        <dgm:presLayoutVars>
          <dgm:chMax val="0"/>
          <dgm:chPref val="0"/>
        </dgm:presLayoutVars>
      </dgm:prSet>
      <dgm:spPr/>
      <dgm:t>
        <a:bodyPr/>
        <a:lstStyle/>
        <a:p>
          <a:endParaRPr lang="es-CO"/>
        </a:p>
      </dgm:t>
    </dgm:pt>
    <dgm:pt modelId="{84DAB1F4-F0DE-4CBB-B2E5-DBD0E7346277}" type="pres">
      <dgm:prSet presAssocID="{2B5C4E4B-E397-4792-83FF-B91AAB648C92}" presName="TopArrow" presStyleLbl="node1" presStyleIdx="0" presStyleCnt="2" custLinFactNeighborX="673" custLinFactNeighborY="-11762"/>
      <dgm:spPr/>
      <dgm:t>
        <a:bodyPr/>
        <a:lstStyle/>
        <a:p>
          <a:endParaRPr lang="es-CO"/>
        </a:p>
      </dgm:t>
    </dgm:pt>
    <dgm:pt modelId="{423EF6A8-FF7E-4A0E-84EF-06C6FFE80369}" type="pres">
      <dgm:prSet presAssocID="{2B5C4E4B-E397-4792-83FF-B91AAB648C92}" presName="BottomArrow" presStyleLbl="node1" presStyleIdx="1" presStyleCnt="2"/>
      <dgm:spPr/>
      <dgm:t>
        <a:bodyPr/>
        <a:lstStyle/>
        <a:p>
          <a:endParaRPr lang="es-CO"/>
        </a:p>
      </dgm:t>
    </dgm:pt>
  </dgm:ptLst>
  <dgm:cxnLst>
    <dgm:cxn modelId="{1779DE05-17D2-409B-9F09-78D5180974C3}" type="presOf" srcId="{0EC83608-3E7A-4938-B8B7-05D6E92A7151}" destId="{F3CC30BB-BAB0-4F5A-8535-64FBA45F86B5}" srcOrd="0" destOrd="0" presId="urn:microsoft.com/office/officeart/2009/layout/ReverseList"/>
    <dgm:cxn modelId="{F3CEF973-48A5-423E-9DFC-39A7B990BA43}" type="presOf" srcId="{0EC83608-3E7A-4938-B8B7-05D6E92A7151}" destId="{C7F1F610-01E6-4DF2-8C35-30A7F97E25EF}" srcOrd="1" destOrd="0" presId="urn:microsoft.com/office/officeart/2009/layout/ReverseList"/>
    <dgm:cxn modelId="{98A3B746-6F5A-4AF8-B640-065DFB113DD8}" srcId="{2B5C4E4B-E397-4792-83FF-B91AAB648C92}" destId="{E516483F-D038-460C-95B5-F90337C34280}" srcOrd="1" destOrd="0" parTransId="{7ACF1D71-CADD-40B8-B802-89C7FC8BD935}" sibTransId="{2F476595-88D1-4F31-B280-4198A9DDC051}"/>
    <dgm:cxn modelId="{7FD1057D-E737-45F8-9E8B-B790D963D00A}" type="presOf" srcId="{E516483F-D038-460C-95B5-F90337C34280}" destId="{87642B2D-7FF9-436E-9F40-2CD8D8ECB083}" srcOrd="0" destOrd="0" presId="urn:microsoft.com/office/officeart/2009/layout/ReverseList"/>
    <dgm:cxn modelId="{8CA0C1B1-8D9E-45A3-A2B3-8C44DD642DB8}" type="presOf" srcId="{E516483F-D038-460C-95B5-F90337C34280}" destId="{9858AAE0-D2DC-481F-88E0-E8AA62916137}" srcOrd="1" destOrd="0" presId="urn:microsoft.com/office/officeart/2009/layout/ReverseList"/>
    <dgm:cxn modelId="{F9EBE857-197E-4C10-98B5-DDCDDE4A8196}" srcId="{2B5C4E4B-E397-4792-83FF-B91AAB648C92}" destId="{0EC83608-3E7A-4938-B8B7-05D6E92A7151}" srcOrd="0" destOrd="0" parTransId="{A29A96F0-8D12-4E9E-9639-2BB325E114CC}" sibTransId="{169F7FC6-02CE-4DA9-8BAA-212574FC6CF6}"/>
    <dgm:cxn modelId="{7A2EF4FF-8DA7-4E72-93B2-237FC8ADECEE}" type="presOf" srcId="{2B5C4E4B-E397-4792-83FF-B91AAB648C92}" destId="{B7A80310-9DA4-4A66-9779-C42A62C729A0}" srcOrd="0" destOrd="0" presId="urn:microsoft.com/office/officeart/2009/layout/ReverseList"/>
    <dgm:cxn modelId="{86384C0F-9A21-4D97-B569-96EFD53E8665}" type="presParOf" srcId="{B7A80310-9DA4-4A66-9779-C42A62C729A0}" destId="{F3CC30BB-BAB0-4F5A-8535-64FBA45F86B5}" srcOrd="0" destOrd="0" presId="urn:microsoft.com/office/officeart/2009/layout/ReverseList"/>
    <dgm:cxn modelId="{77DE9ACF-27C8-4E01-A98C-F08348A3A947}" type="presParOf" srcId="{B7A80310-9DA4-4A66-9779-C42A62C729A0}" destId="{C7F1F610-01E6-4DF2-8C35-30A7F97E25EF}" srcOrd="1" destOrd="0" presId="urn:microsoft.com/office/officeart/2009/layout/ReverseList"/>
    <dgm:cxn modelId="{6D1AAC97-DAA2-4D0B-9205-F1B0E9EB216A}" type="presParOf" srcId="{B7A80310-9DA4-4A66-9779-C42A62C729A0}" destId="{87642B2D-7FF9-436E-9F40-2CD8D8ECB083}" srcOrd="2" destOrd="0" presId="urn:microsoft.com/office/officeart/2009/layout/ReverseList"/>
    <dgm:cxn modelId="{28A8935D-D6B9-4519-9ABC-E2582B009202}" type="presParOf" srcId="{B7A80310-9DA4-4A66-9779-C42A62C729A0}" destId="{9858AAE0-D2DC-481F-88E0-E8AA62916137}" srcOrd="3" destOrd="0" presId="urn:microsoft.com/office/officeart/2009/layout/ReverseList"/>
    <dgm:cxn modelId="{1AEEE337-5EDF-4F5D-A62F-A29F7C9B38C0}" type="presParOf" srcId="{B7A80310-9DA4-4A66-9779-C42A62C729A0}" destId="{84DAB1F4-F0DE-4CBB-B2E5-DBD0E7346277}" srcOrd="4" destOrd="0" presId="urn:microsoft.com/office/officeart/2009/layout/ReverseList"/>
    <dgm:cxn modelId="{984C5B40-5071-4AC8-92CD-88CD3281C12F}" type="presParOf" srcId="{B7A80310-9DA4-4A66-9779-C42A62C729A0}" destId="{423EF6A8-FF7E-4A0E-84EF-06C6FFE80369}"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D34D728-1267-41AC-8B95-FE50FB530661}" type="doc">
      <dgm:prSet loTypeId="urn:microsoft.com/office/officeart/2005/8/layout/process4" loCatId="list" qsTypeId="urn:microsoft.com/office/officeart/2005/8/quickstyle/simple1" qsCatId="simple" csTypeId="urn:microsoft.com/office/officeart/2005/8/colors/accent2_3" csCatId="accent2"/>
      <dgm:spPr/>
      <dgm:t>
        <a:bodyPr/>
        <a:lstStyle/>
        <a:p>
          <a:endParaRPr lang="es-CO"/>
        </a:p>
      </dgm:t>
    </dgm:pt>
    <dgm:pt modelId="{7764FA8D-5C0B-42C5-93DA-ABA8F2DD4A14}">
      <dgm:prSet/>
      <dgm:spPr/>
      <dgm:t>
        <a:bodyPr/>
        <a:lstStyle/>
        <a:p>
          <a:pPr rtl="0"/>
          <a:r>
            <a:rPr lang="es-CO" b="1" dirty="0" smtClean="0">
              <a:solidFill>
                <a:schemeClr val="tx1"/>
              </a:solidFill>
              <a:latin typeface="Century Gothic" panose="020B0502020202020204" pitchFamily="34" charset="0"/>
            </a:rPr>
            <a:t>HCO3:</a:t>
          </a:r>
          <a:r>
            <a:rPr lang="es-CO" dirty="0" smtClean="0">
              <a:solidFill>
                <a:schemeClr val="tx1"/>
              </a:solidFill>
              <a:latin typeface="Century Gothic" panose="020B0502020202020204" pitchFamily="34" charset="0"/>
            </a:rPr>
            <a:t>es la concentración de bicarbonato en el plasma de la muestra. Encontramos valores elevados en la alcalosis metabólica y como mecanismo de compensación en la acidosis respiratoria. Los niveles bajos se detectan en la acidosis metabólica y como mecanismo compensatorio en la alcalosis respiratoria.</a:t>
          </a:r>
          <a:endParaRPr lang="es-CO" dirty="0">
            <a:solidFill>
              <a:schemeClr val="tx1"/>
            </a:solidFill>
            <a:latin typeface="Century Gothic" panose="020B0502020202020204" pitchFamily="34" charset="0"/>
          </a:endParaRPr>
        </a:p>
      </dgm:t>
    </dgm:pt>
    <dgm:pt modelId="{E400966D-B7C4-41C5-8FD7-2506A54EBA7A}" type="parTrans" cxnId="{DAFBF916-4926-483E-B92E-D05332B0C385}">
      <dgm:prSet/>
      <dgm:spPr/>
      <dgm:t>
        <a:bodyPr/>
        <a:lstStyle/>
        <a:p>
          <a:endParaRPr lang="es-CO"/>
        </a:p>
      </dgm:t>
    </dgm:pt>
    <dgm:pt modelId="{48995B8D-E20D-4FF4-A3FF-0143CB6FA493}" type="sibTrans" cxnId="{DAFBF916-4926-483E-B92E-D05332B0C385}">
      <dgm:prSet/>
      <dgm:spPr/>
      <dgm:t>
        <a:bodyPr/>
        <a:lstStyle/>
        <a:p>
          <a:endParaRPr lang="es-CO"/>
        </a:p>
      </dgm:t>
    </dgm:pt>
    <dgm:pt modelId="{856288D1-F28B-4710-9821-4443FB1D7FFF}">
      <dgm:prSet custT="1"/>
      <dgm:spPr/>
      <dgm:t>
        <a:bodyPr/>
        <a:lstStyle/>
        <a:p>
          <a:pPr rtl="0"/>
          <a:r>
            <a:rPr lang="es-CO" sz="2800" b="1" dirty="0" smtClean="0">
              <a:solidFill>
                <a:schemeClr val="tx1"/>
              </a:solidFill>
              <a:latin typeface="Century Gothic" panose="020B0502020202020204" pitchFamily="34" charset="0"/>
            </a:rPr>
            <a:t>Rango de referencia en el adulto de la HCO3-real: 22-26 mmol/L.</a:t>
          </a:r>
          <a:endParaRPr lang="es-CO" sz="2800" b="1" dirty="0">
            <a:solidFill>
              <a:schemeClr val="tx1"/>
            </a:solidFill>
            <a:latin typeface="Century Gothic" panose="020B0502020202020204" pitchFamily="34" charset="0"/>
          </a:endParaRPr>
        </a:p>
      </dgm:t>
    </dgm:pt>
    <dgm:pt modelId="{929C3068-2C99-4B8E-AB93-9D771C9A0448}" type="parTrans" cxnId="{3AD6EFFB-927D-4876-A54A-CCF668B483CC}">
      <dgm:prSet/>
      <dgm:spPr/>
      <dgm:t>
        <a:bodyPr/>
        <a:lstStyle/>
        <a:p>
          <a:endParaRPr lang="es-CO"/>
        </a:p>
      </dgm:t>
    </dgm:pt>
    <dgm:pt modelId="{CEEBC094-520B-4369-8520-198BDBCC21C0}" type="sibTrans" cxnId="{3AD6EFFB-927D-4876-A54A-CCF668B483CC}">
      <dgm:prSet/>
      <dgm:spPr/>
      <dgm:t>
        <a:bodyPr/>
        <a:lstStyle/>
        <a:p>
          <a:endParaRPr lang="es-CO"/>
        </a:p>
      </dgm:t>
    </dgm:pt>
    <dgm:pt modelId="{9C40816E-D9BA-48CF-BB12-5866BF9FF9C7}" type="pres">
      <dgm:prSet presAssocID="{DD34D728-1267-41AC-8B95-FE50FB530661}" presName="Name0" presStyleCnt="0">
        <dgm:presLayoutVars>
          <dgm:dir/>
          <dgm:animLvl val="lvl"/>
          <dgm:resizeHandles val="exact"/>
        </dgm:presLayoutVars>
      </dgm:prSet>
      <dgm:spPr/>
      <dgm:t>
        <a:bodyPr/>
        <a:lstStyle/>
        <a:p>
          <a:endParaRPr lang="es-CO"/>
        </a:p>
      </dgm:t>
    </dgm:pt>
    <dgm:pt modelId="{D9CDE9D0-3526-4A06-84DF-DE3C98A96910}" type="pres">
      <dgm:prSet presAssocID="{856288D1-F28B-4710-9821-4443FB1D7FFF}" presName="boxAndChildren" presStyleCnt="0"/>
      <dgm:spPr/>
      <dgm:t>
        <a:bodyPr/>
        <a:lstStyle/>
        <a:p>
          <a:endParaRPr lang="es-CO"/>
        </a:p>
      </dgm:t>
    </dgm:pt>
    <dgm:pt modelId="{97708069-5B0F-425F-8EDF-140E90D79325}" type="pres">
      <dgm:prSet presAssocID="{856288D1-F28B-4710-9821-4443FB1D7FFF}" presName="parentTextBox" presStyleLbl="node1" presStyleIdx="0" presStyleCnt="2"/>
      <dgm:spPr/>
      <dgm:t>
        <a:bodyPr/>
        <a:lstStyle/>
        <a:p>
          <a:endParaRPr lang="es-CO"/>
        </a:p>
      </dgm:t>
    </dgm:pt>
    <dgm:pt modelId="{C8F224F1-1048-49B3-A747-7BEE9656E413}" type="pres">
      <dgm:prSet presAssocID="{48995B8D-E20D-4FF4-A3FF-0143CB6FA493}" presName="sp" presStyleCnt="0"/>
      <dgm:spPr/>
      <dgm:t>
        <a:bodyPr/>
        <a:lstStyle/>
        <a:p>
          <a:endParaRPr lang="es-CO"/>
        </a:p>
      </dgm:t>
    </dgm:pt>
    <dgm:pt modelId="{02CC0A8B-57F0-4B15-BBAA-612BF58D685C}" type="pres">
      <dgm:prSet presAssocID="{7764FA8D-5C0B-42C5-93DA-ABA8F2DD4A14}" presName="arrowAndChildren" presStyleCnt="0"/>
      <dgm:spPr/>
      <dgm:t>
        <a:bodyPr/>
        <a:lstStyle/>
        <a:p>
          <a:endParaRPr lang="es-CO"/>
        </a:p>
      </dgm:t>
    </dgm:pt>
    <dgm:pt modelId="{F9D2B0A7-9B09-4458-AD0D-72AFAFE40537}" type="pres">
      <dgm:prSet presAssocID="{7764FA8D-5C0B-42C5-93DA-ABA8F2DD4A14}" presName="parentTextArrow" presStyleLbl="node1" presStyleIdx="1" presStyleCnt="2"/>
      <dgm:spPr/>
      <dgm:t>
        <a:bodyPr/>
        <a:lstStyle/>
        <a:p>
          <a:endParaRPr lang="es-CO"/>
        </a:p>
      </dgm:t>
    </dgm:pt>
  </dgm:ptLst>
  <dgm:cxnLst>
    <dgm:cxn modelId="{691C9D90-980E-4608-ABA1-5B15CB880E78}" type="presOf" srcId="{856288D1-F28B-4710-9821-4443FB1D7FFF}" destId="{97708069-5B0F-425F-8EDF-140E90D79325}" srcOrd="0" destOrd="0" presId="urn:microsoft.com/office/officeart/2005/8/layout/process4"/>
    <dgm:cxn modelId="{DAFBF916-4926-483E-B92E-D05332B0C385}" srcId="{DD34D728-1267-41AC-8B95-FE50FB530661}" destId="{7764FA8D-5C0B-42C5-93DA-ABA8F2DD4A14}" srcOrd="0" destOrd="0" parTransId="{E400966D-B7C4-41C5-8FD7-2506A54EBA7A}" sibTransId="{48995B8D-E20D-4FF4-A3FF-0143CB6FA493}"/>
    <dgm:cxn modelId="{3D95CCBC-630B-4720-81E7-8D362FE51CF1}" type="presOf" srcId="{7764FA8D-5C0B-42C5-93DA-ABA8F2DD4A14}" destId="{F9D2B0A7-9B09-4458-AD0D-72AFAFE40537}" srcOrd="0" destOrd="0" presId="urn:microsoft.com/office/officeart/2005/8/layout/process4"/>
    <dgm:cxn modelId="{7D55337B-61E8-451C-A8AC-43F67E3EFA80}" type="presOf" srcId="{DD34D728-1267-41AC-8B95-FE50FB530661}" destId="{9C40816E-D9BA-48CF-BB12-5866BF9FF9C7}" srcOrd="0" destOrd="0" presId="urn:microsoft.com/office/officeart/2005/8/layout/process4"/>
    <dgm:cxn modelId="{3AD6EFFB-927D-4876-A54A-CCF668B483CC}" srcId="{DD34D728-1267-41AC-8B95-FE50FB530661}" destId="{856288D1-F28B-4710-9821-4443FB1D7FFF}" srcOrd="1" destOrd="0" parTransId="{929C3068-2C99-4B8E-AB93-9D771C9A0448}" sibTransId="{CEEBC094-520B-4369-8520-198BDBCC21C0}"/>
    <dgm:cxn modelId="{A008337F-1F74-4E68-9769-437A59C88BBE}" type="presParOf" srcId="{9C40816E-D9BA-48CF-BB12-5866BF9FF9C7}" destId="{D9CDE9D0-3526-4A06-84DF-DE3C98A96910}" srcOrd="0" destOrd="0" presId="urn:microsoft.com/office/officeart/2005/8/layout/process4"/>
    <dgm:cxn modelId="{02016A87-72AA-40FA-98EF-9BADBEE99766}" type="presParOf" srcId="{D9CDE9D0-3526-4A06-84DF-DE3C98A96910}" destId="{97708069-5B0F-425F-8EDF-140E90D79325}" srcOrd="0" destOrd="0" presId="urn:microsoft.com/office/officeart/2005/8/layout/process4"/>
    <dgm:cxn modelId="{463FFBFF-1226-417A-9E12-670E9A39D55A}" type="presParOf" srcId="{9C40816E-D9BA-48CF-BB12-5866BF9FF9C7}" destId="{C8F224F1-1048-49B3-A747-7BEE9656E413}" srcOrd="1" destOrd="0" presId="urn:microsoft.com/office/officeart/2005/8/layout/process4"/>
    <dgm:cxn modelId="{AFD27129-B409-4B67-B272-77104E0F04E6}" type="presParOf" srcId="{9C40816E-D9BA-48CF-BB12-5866BF9FF9C7}" destId="{02CC0A8B-57F0-4B15-BBAA-612BF58D685C}" srcOrd="2" destOrd="0" presId="urn:microsoft.com/office/officeart/2005/8/layout/process4"/>
    <dgm:cxn modelId="{450F9361-BBA7-4FE7-98CB-B51E071C6357}" type="presParOf" srcId="{02CC0A8B-57F0-4B15-BBAA-612BF58D685C}" destId="{F9D2B0A7-9B09-4458-AD0D-72AFAFE4053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664C2C-ECF9-40E6-ACA1-C36E000D6085}" type="doc">
      <dgm:prSet loTypeId="urn:microsoft.com/office/officeart/2008/layout/VerticalCurvedList" loCatId="list" qsTypeId="urn:microsoft.com/office/officeart/2005/8/quickstyle/simple1" qsCatId="simple" csTypeId="urn:microsoft.com/office/officeart/2005/8/colors/colorful3" csCatId="colorful"/>
      <dgm:spPr/>
      <dgm:t>
        <a:bodyPr/>
        <a:lstStyle/>
        <a:p>
          <a:endParaRPr lang="es-CO"/>
        </a:p>
      </dgm:t>
    </dgm:pt>
    <dgm:pt modelId="{9D0F26B8-7075-47F6-A7CB-427529BECA28}">
      <dgm:prSet/>
      <dgm:spPr/>
      <dgm:t>
        <a:bodyPr/>
        <a:lstStyle/>
        <a:p>
          <a:pPr rtl="0"/>
          <a:r>
            <a:rPr lang="es-CO" b="1" smtClean="0"/>
            <a:t>SO2: </a:t>
          </a:r>
          <a:r>
            <a:rPr lang="es-CO" smtClean="0"/>
            <a:t>es la saturación de oxígeno. Hace referencia al porcentaje de la hemoglobina oxigenada en relación con la cantidad de hemoglobina capaz de transportar oxígeno. Rango de referencia de SO2 en el adulto: 95-99%.</a:t>
          </a:r>
          <a:endParaRPr lang="es-CO"/>
        </a:p>
      </dgm:t>
    </dgm:pt>
    <dgm:pt modelId="{FAE5789D-34B7-4101-A34A-D7E7AF51B0C6}" type="parTrans" cxnId="{D91ECE3C-4B14-4BE2-BCC1-D272D244756C}">
      <dgm:prSet/>
      <dgm:spPr/>
      <dgm:t>
        <a:bodyPr/>
        <a:lstStyle/>
        <a:p>
          <a:endParaRPr lang="es-CO"/>
        </a:p>
      </dgm:t>
    </dgm:pt>
    <dgm:pt modelId="{1370C47B-B9C5-4B27-806C-D2873788172F}" type="sibTrans" cxnId="{D91ECE3C-4B14-4BE2-BCC1-D272D244756C}">
      <dgm:prSet/>
      <dgm:spPr/>
      <dgm:t>
        <a:bodyPr/>
        <a:lstStyle/>
        <a:p>
          <a:endParaRPr lang="es-CO"/>
        </a:p>
      </dgm:t>
    </dgm:pt>
    <dgm:pt modelId="{34852AB4-8202-42FA-816E-17DDC0797765}">
      <dgm:prSet/>
      <dgm:spPr/>
      <dgm:t>
        <a:bodyPr/>
        <a:lstStyle/>
        <a:p>
          <a:pPr rtl="0"/>
          <a:r>
            <a:rPr lang="es-CO" b="1" smtClean="0"/>
            <a:t>FiO2: </a:t>
          </a:r>
          <a:r>
            <a:rPr lang="es-CO" smtClean="0"/>
            <a:t>es la concentración de oxígeno inspirado fraccional. Representa la concentración calculable de oxígeno que se administra al paciente. Se utiliza para adecuar la oxigenoterapia en función de la clínica y del análisis de los gases sanguíneos.</a:t>
          </a:r>
          <a:endParaRPr lang="es-CO"/>
        </a:p>
      </dgm:t>
    </dgm:pt>
    <dgm:pt modelId="{C7530063-8525-4C1A-BE47-C74ED6C9E8F9}" type="parTrans" cxnId="{BEDA4915-036C-4FCB-823D-ABDFDB58EA29}">
      <dgm:prSet/>
      <dgm:spPr/>
      <dgm:t>
        <a:bodyPr/>
        <a:lstStyle/>
        <a:p>
          <a:endParaRPr lang="es-CO"/>
        </a:p>
      </dgm:t>
    </dgm:pt>
    <dgm:pt modelId="{36A7D76D-1D5D-4BC5-8917-16E79FCD7255}" type="sibTrans" cxnId="{BEDA4915-036C-4FCB-823D-ABDFDB58EA29}">
      <dgm:prSet/>
      <dgm:spPr/>
      <dgm:t>
        <a:bodyPr/>
        <a:lstStyle/>
        <a:p>
          <a:endParaRPr lang="es-CO"/>
        </a:p>
      </dgm:t>
    </dgm:pt>
    <dgm:pt modelId="{27938306-C39B-4419-9513-20A18A181889}" type="pres">
      <dgm:prSet presAssocID="{16664C2C-ECF9-40E6-ACA1-C36E000D6085}" presName="Name0" presStyleCnt="0">
        <dgm:presLayoutVars>
          <dgm:chMax val="7"/>
          <dgm:chPref val="7"/>
          <dgm:dir/>
        </dgm:presLayoutVars>
      </dgm:prSet>
      <dgm:spPr/>
      <dgm:t>
        <a:bodyPr/>
        <a:lstStyle/>
        <a:p>
          <a:endParaRPr lang="es-CO"/>
        </a:p>
      </dgm:t>
    </dgm:pt>
    <dgm:pt modelId="{45749336-2260-4D49-A8D0-42A5B388F18E}" type="pres">
      <dgm:prSet presAssocID="{16664C2C-ECF9-40E6-ACA1-C36E000D6085}" presName="Name1" presStyleCnt="0"/>
      <dgm:spPr/>
      <dgm:t>
        <a:bodyPr/>
        <a:lstStyle/>
        <a:p>
          <a:endParaRPr lang="es-CO"/>
        </a:p>
      </dgm:t>
    </dgm:pt>
    <dgm:pt modelId="{4DB41BA5-4E05-48EB-A7E7-828B9EE27019}" type="pres">
      <dgm:prSet presAssocID="{16664C2C-ECF9-40E6-ACA1-C36E000D6085}" presName="cycle" presStyleCnt="0"/>
      <dgm:spPr/>
      <dgm:t>
        <a:bodyPr/>
        <a:lstStyle/>
        <a:p>
          <a:endParaRPr lang="es-CO"/>
        </a:p>
      </dgm:t>
    </dgm:pt>
    <dgm:pt modelId="{53687D9D-A9BA-4A18-BE47-A6DC37C1154E}" type="pres">
      <dgm:prSet presAssocID="{16664C2C-ECF9-40E6-ACA1-C36E000D6085}" presName="srcNode" presStyleLbl="node1" presStyleIdx="0" presStyleCnt="2"/>
      <dgm:spPr/>
      <dgm:t>
        <a:bodyPr/>
        <a:lstStyle/>
        <a:p>
          <a:endParaRPr lang="es-CO"/>
        </a:p>
      </dgm:t>
    </dgm:pt>
    <dgm:pt modelId="{CB4153DA-70B3-42F1-874C-52DBCEE67659}" type="pres">
      <dgm:prSet presAssocID="{16664C2C-ECF9-40E6-ACA1-C36E000D6085}" presName="conn" presStyleLbl="parChTrans1D2" presStyleIdx="0" presStyleCnt="1"/>
      <dgm:spPr/>
      <dgm:t>
        <a:bodyPr/>
        <a:lstStyle/>
        <a:p>
          <a:endParaRPr lang="es-CO"/>
        </a:p>
      </dgm:t>
    </dgm:pt>
    <dgm:pt modelId="{F6EBFDE4-13AD-4621-AF59-1688425C4EA1}" type="pres">
      <dgm:prSet presAssocID="{16664C2C-ECF9-40E6-ACA1-C36E000D6085}" presName="extraNode" presStyleLbl="node1" presStyleIdx="0" presStyleCnt="2"/>
      <dgm:spPr/>
      <dgm:t>
        <a:bodyPr/>
        <a:lstStyle/>
        <a:p>
          <a:endParaRPr lang="es-CO"/>
        </a:p>
      </dgm:t>
    </dgm:pt>
    <dgm:pt modelId="{78504153-149F-4ACB-972F-F01F8CC55E11}" type="pres">
      <dgm:prSet presAssocID="{16664C2C-ECF9-40E6-ACA1-C36E000D6085}" presName="dstNode" presStyleLbl="node1" presStyleIdx="0" presStyleCnt="2"/>
      <dgm:spPr/>
      <dgm:t>
        <a:bodyPr/>
        <a:lstStyle/>
        <a:p>
          <a:endParaRPr lang="es-CO"/>
        </a:p>
      </dgm:t>
    </dgm:pt>
    <dgm:pt modelId="{C31D6F42-8D37-4DC3-8237-4F1D4445C239}" type="pres">
      <dgm:prSet presAssocID="{9D0F26B8-7075-47F6-A7CB-427529BECA28}" presName="text_1" presStyleLbl="node1" presStyleIdx="0" presStyleCnt="2">
        <dgm:presLayoutVars>
          <dgm:bulletEnabled val="1"/>
        </dgm:presLayoutVars>
      </dgm:prSet>
      <dgm:spPr/>
      <dgm:t>
        <a:bodyPr/>
        <a:lstStyle/>
        <a:p>
          <a:endParaRPr lang="es-CO"/>
        </a:p>
      </dgm:t>
    </dgm:pt>
    <dgm:pt modelId="{672FE335-C248-41F6-99C4-CAA4A6ECFA96}" type="pres">
      <dgm:prSet presAssocID="{9D0F26B8-7075-47F6-A7CB-427529BECA28}" presName="accent_1" presStyleCnt="0"/>
      <dgm:spPr/>
      <dgm:t>
        <a:bodyPr/>
        <a:lstStyle/>
        <a:p>
          <a:endParaRPr lang="es-CO"/>
        </a:p>
      </dgm:t>
    </dgm:pt>
    <dgm:pt modelId="{1920C1A0-368C-4A2A-937E-47771A9FF249}" type="pres">
      <dgm:prSet presAssocID="{9D0F26B8-7075-47F6-A7CB-427529BECA28}" presName="accentRepeatNode" presStyleLbl="solidFgAcc1" presStyleIdx="0" presStyleCnt="2"/>
      <dgm:spPr/>
      <dgm:t>
        <a:bodyPr/>
        <a:lstStyle/>
        <a:p>
          <a:endParaRPr lang="es-CO"/>
        </a:p>
      </dgm:t>
    </dgm:pt>
    <dgm:pt modelId="{3E96162E-E8BE-4906-89A5-F8E77EA9FA4C}" type="pres">
      <dgm:prSet presAssocID="{34852AB4-8202-42FA-816E-17DDC0797765}" presName="text_2" presStyleLbl="node1" presStyleIdx="1" presStyleCnt="2">
        <dgm:presLayoutVars>
          <dgm:bulletEnabled val="1"/>
        </dgm:presLayoutVars>
      </dgm:prSet>
      <dgm:spPr/>
      <dgm:t>
        <a:bodyPr/>
        <a:lstStyle/>
        <a:p>
          <a:endParaRPr lang="es-CO"/>
        </a:p>
      </dgm:t>
    </dgm:pt>
    <dgm:pt modelId="{EA96D26D-5D6B-4182-9095-4A7252415050}" type="pres">
      <dgm:prSet presAssocID="{34852AB4-8202-42FA-816E-17DDC0797765}" presName="accent_2" presStyleCnt="0"/>
      <dgm:spPr/>
      <dgm:t>
        <a:bodyPr/>
        <a:lstStyle/>
        <a:p>
          <a:endParaRPr lang="es-CO"/>
        </a:p>
      </dgm:t>
    </dgm:pt>
    <dgm:pt modelId="{752B4796-F7F4-43A0-A9A4-A6F61F5EAD95}" type="pres">
      <dgm:prSet presAssocID="{34852AB4-8202-42FA-816E-17DDC0797765}" presName="accentRepeatNode" presStyleLbl="solidFgAcc1" presStyleIdx="1" presStyleCnt="2"/>
      <dgm:spPr/>
      <dgm:t>
        <a:bodyPr/>
        <a:lstStyle/>
        <a:p>
          <a:endParaRPr lang="es-CO"/>
        </a:p>
      </dgm:t>
    </dgm:pt>
  </dgm:ptLst>
  <dgm:cxnLst>
    <dgm:cxn modelId="{BEDA4915-036C-4FCB-823D-ABDFDB58EA29}" srcId="{16664C2C-ECF9-40E6-ACA1-C36E000D6085}" destId="{34852AB4-8202-42FA-816E-17DDC0797765}" srcOrd="1" destOrd="0" parTransId="{C7530063-8525-4C1A-BE47-C74ED6C9E8F9}" sibTransId="{36A7D76D-1D5D-4BC5-8917-16E79FCD7255}"/>
    <dgm:cxn modelId="{CB14E2BF-2FDF-44B2-9573-8336039FD6D1}" type="presOf" srcId="{34852AB4-8202-42FA-816E-17DDC0797765}" destId="{3E96162E-E8BE-4906-89A5-F8E77EA9FA4C}" srcOrd="0" destOrd="0" presId="urn:microsoft.com/office/officeart/2008/layout/VerticalCurvedList"/>
    <dgm:cxn modelId="{A13125B7-2BAB-4C95-B1AE-4988BCA18338}" type="presOf" srcId="{1370C47B-B9C5-4B27-806C-D2873788172F}" destId="{CB4153DA-70B3-42F1-874C-52DBCEE67659}" srcOrd="0" destOrd="0" presId="urn:microsoft.com/office/officeart/2008/layout/VerticalCurvedList"/>
    <dgm:cxn modelId="{D91ECE3C-4B14-4BE2-BCC1-D272D244756C}" srcId="{16664C2C-ECF9-40E6-ACA1-C36E000D6085}" destId="{9D0F26B8-7075-47F6-A7CB-427529BECA28}" srcOrd="0" destOrd="0" parTransId="{FAE5789D-34B7-4101-A34A-D7E7AF51B0C6}" sibTransId="{1370C47B-B9C5-4B27-806C-D2873788172F}"/>
    <dgm:cxn modelId="{F827E29F-49AE-4F77-89C7-E4E3AFF8733F}" type="presOf" srcId="{16664C2C-ECF9-40E6-ACA1-C36E000D6085}" destId="{27938306-C39B-4419-9513-20A18A181889}" srcOrd="0" destOrd="0" presId="urn:microsoft.com/office/officeart/2008/layout/VerticalCurvedList"/>
    <dgm:cxn modelId="{F5988F55-03FC-4AA8-A881-D6A748A4F140}" type="presOf" srcId="{9D0F26B8-7075-47F6-A7CB-427529BECA28}" destId="{C31D6F42-8D37-4DC3-8237-4F1D4445C239}" srcOrd="0" destOrd="0" presId="urn:microsoft.com/office/officeart/2008/layout/VerticalCurvedList"/>
    <dgm:cxn modelId="{AFEAB507-7E22-478A-9867-CF62CF78CAC4}" type="presParOf" srcId="{27938306-C39B-4419-9513-20A18A181889}" destId="{45749336-2260-4D49-A8D0-42A5B388F18E}" srcOrd="0" destOrd="0" presId="urn:microsoft.com/office/officeart/2008/layout/VerticalCurvedList"/>
    <dgm:cxn modelId="{C309C5E8-79AC-4319-83F1-8EE69DE59140}" type="presParOf" srcId="{45749336-2260-4D49-A8D0-42A5B388F18E}" destId="{4DB41BA5-4E05-48EB-A7E7-828B9EE27019}" srcOrd="0" destOrd="0" presId="urn:microsoft.com/office/officeart/2008/layout/VerticalCurvedList"/>
    <dgm:cxn modelId="{2DE834D4-3A38-414D-9269-9062737BEFB2}" type="presParOf" srcId="{4DB41BA5-4E05-48EB-A7E7-828B9EE27019}" destId="{53687D9D-A9BA-4A18-BE47-A6DC37C1154E}" srcOrd="0" destOrd="0" presId="urn:microsoft.com/office/officeart/2008/layout/VerticalCurvedList"/>
    <dgm:cxn modelId="{AB84FD4D-4CEB-4339-B683-77943EEC5FC5}" type="presParOf" srcId="{4DB41BA5-4E05-48EB-A7E7-828B9EE27019}" destId="{CB4153DA-70B3-42F1-874C-52DBCEE67659}" srcOrd="1" destOrd="0" presId="urn:microsoft.com/office/officeart/2008/layout/VerticalCurvedList"/>
    <dgm:cxn modelId="{CED75C8F-E564-4647-9754-AAB8D3ABBBEF}" type="presParOf" srcId="{4DB41BA5-4E05-48EB-A7E7-828B9EE27019}" destId="{F6EBFDE4-13AD-4621-AF59-1688425C4EA1}" srcOrd="2" destOrd="0" presId="urn:microsoft.com/office/officeart/2008/layout/VerticalCurvedList"/>
    <dgm:cxn modelId="{5F88A9CE-77C8-4C76-ACB9-FBC5684DDABF}" type="presParOf" srcId="{4DB41BA5-4E05-48EB-A7E7-828B9EE27019}" destId="{78504153-149F-4ACB-972F-F01F8CC55E11}" srcOrd="3" destOrd="0" presId="urn:microsoft.com/office/officeart/2008/layout/VerticalCurvedList"/>
    <dgm:cxn modelId="{44D6A6C2-1138-4468-9735-31E88286B9C6}" type="presParOf" srcId="{45749336-2260-4D49-A8D0-42A5B388F18E}" destId="{C31D6F42-8D37-4DC3-8237-4F1D4445C239}" srcOrd="1" destOrd="0" presId="urn:microsoft.com/office/officeart/2008/layout/VerticalCurvedList"/>
    <dgm:cxn modelId="{AB0C0652-B90B-470B-B494-7D21DAF5CB3B}" type="presParOf" srcId="{45749336-2260-4D49-A8D0-42A5B388F18E}" destId="{672FE335-C248-41F6-99C4-CAA4A6ECFA96}" srcOrd="2" destOrd="0" presId="urn:microsoft.com/office/officeart/2008/layout/VerticalCurvedList"/>
    <dgm:cxn modelId="{90CC4E1F-3653-4ED6-96EC-8210176A1EA1}" type="presParOf" srcId="{672FE335-C248-41F6-99C4-CAA4A6ECFA96}" destId="{1920C1A0-368C-4A2A-937E-47771A9FF249}" srcOrd="0" destOrd="0" presId="urn:microsoft.com/office/officeart/2008/layout/VerticalCurvedList"/>
    <dgm:cxn modelId="{E1343360-5738-4C63-B50E-8042467CC457}" type="presParOf" srcId="{45749336-2260-4D49-A8D0-42A5B388F18E}" destId="{3E96162E-E8BE-4906-89A5-F8E77EA9FA4C}" srcOrd="3" destOrd="0" presId="urn:microsoft.com/office/officeart/2008/layout/VerticalCurvedList"/>
    <dgm:cxn modelId="{F9EAFB5B-4063-4A0E-BCCE-D8336EFB80E4}" type="presParOf" srcId="{45749336-2260-4D49-A8D0-42A5B388F18E}" destId="{EA96D26D-5D6B-4182-9095-4A7252415050}" srcOrd="4" destOrd="0" presId="urn:microsoft.com/office/officeart/2008/layout/VerticalCurvedList"/>
    <dgm:cxn modelId="{DB8D5D50-36EA-44DF-9597-FDB16E174413}" type="presParOf" srcId="{EA96D26D-5D6B-4182-9095-4A7252415050}" destId="{752B4796-F7F4-43A0-A9A4-A6F61F5EAD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EEAA658-65AB-4FB3-8E37-0E4C73854D1B}" type="doc">
      <dgm:prSet loTypeId="urn:microsoft.com/office/officeart/2005/8/layout/bProcess3" loCatId="process" qsTypeId="urn:microsoft.com/office/officeart/2005/8/quickstyle/simple1" qsCatId="simple" csTypeId="urn:microsoft.com/office/officeart/2005/8/colors/colorful5" csCatId="colorful"/>
      <dgm:spPr/>
      <dgm:t>
        <a:bodyPr/>
        <a:lstStyle/>
        <a:p>
          <a:endParaRPr lang="es-CO"/>
        </a:p>
      </dgm:t>
    </dgm:pt>
    <dgm:pt modelId="{B74A43C1-6A88-4847-86D8-AF9CF9DC49A3}">
      <dgm:prSet/>
      <dgm:spPr/>
      <dgm:t>
        <a:bodyPr/>
        <a:lstStyle/>
        <a:p>
          <a:pPr rtl="0"/>
          <a:r>
            <a:rPr lang="es-CO" dirty="0" smtClean="0"/>
            <a:t>En la ACIDOSIS RESPIRATORIA, el PCO2 aumenta y para COMPENSAR aumenta el BICARBONATO.</a:t>
          </a:r>
          <a:endParaRPr lang="es-CO" dirty="0"/>
        </a:p>
      </dgm:t>
    </dgm:pt>
    <dgm:pt modelId="{DB95C973-7A80-4C5C-8587-243AE19466B2}" type="parTrans" cxnId="{26C17247-3A6E-4CD9-A809-08D5E39933CF}">
      <dgm:prSet/>
      <dgm:spPr/>
      <dgm:t>
        <a:bodyPr/>
        <a:lstStyle/>
        <a:p>
          <a:endParaRPr lang="es-CO"/>
        </a:p>
      </dgm:t>
    </dgm:pt>
    <dgm:pt modelId="{051853D3-2F1E-42D2-943B-D4FFA25E1A40}" type="sibTrans" cxnId="{26C17247-3A6E-4CD9-A809-08D5E39933CF}">
      <dgm:prSet/>
      <dgm:spPr/>
      <dgm:t>
        <a:bodyPr/>
        <a:lstStyle/>
        <a:p>
          <a:endParaRPr lang="es-CO"/>
        </a:p>
      </dgm:t>
    </dgm:pt>
    <dgm:pt modelId="{54D15DD4-661C-4BC5-84D4-4CC9412B7F8D}">
      <dgm:prSet/>
      <dgm:spPr/>
      <dgm:t>
        <a:bodyPr/>
        <a:lstStyle/>
        <a:p>
          <a:pPr rtl="0"/>
          <a:r>
            <a:rPr lang="es-CO" dirty="0" smtClean="0"/>
            <a:t>En la ALCALOSIS RESPIRATORIA, el PCO2 disminuye y para COMPENSAR disminuye el bicarbonato</a:t>
          </a:r>
          <a:endParaRPr lang="es-CO" dirty="0"/>
        </a:p>
      </dgm:t>
    </dgm:pt>
    <dgm:pt modelId="{4EF39148-42DA-4370-897B-D062345AD434}" type="parTrans" cxnId="{79A3AEFB-6393-4333-B1B6-46B1F43B256D}">
      <dgm:prSet/>
      <dgm:spPr/>
      <dgm:t>
        <a:bodyPr/>
        <a:lstStyle/>
        <a:p>
          <a:endParaRPr lang="es-CO"/>
        </a:p>
      </dgm:t>
    </dgm:pt>
    <dgm:pt modelId="{9FC91F3A-DF17-4EF6-9DDA-EA5C54AEC427}" type="sibTrans" cxnId="{79A3AEFB-6393-4333-B1B6-46B1F43B256D}">
      <dgm:prSet/>
      <dgm:spPr/>
      <dgm:t>
        <a:bodyPr/>
        <a:lstStyle/>
        <a:p>
          <a:endParaRPr lang="es-CO"/>
        </a:p>
      </dgm:t>
    </dgm:pt>
    <dgm:pt modelId="{EA172EC9-FEFC-4786-9541-74DC9F963DDD}">
      <dgm:prSet/>
      <dgm:spPr/>
      <dgm:t>
        <a:bodyPr/>
        <a:lstStyle/>
        <a:p>
          <a:pPr rtl="0"/>
          <a:r>
            <a:rPr lang="es-CO" dirty="0" smtClean="0"/>
            <a:t>En la ACIDOSIS METABOLICA, el BICARBONATO disminuye y para COMPENSAR disminuye el pCO2.</a:t>
          </a:r>
          <a:endParaRPr lang="es-CO" dirty="0"/>
        </a:p>
      </dgm:t>
    </dgm:pt>
    <dgm:pt modelId="{0A669B67-4856-4B09-8631-EDDAE3A80F1B}" type="parTrans" cxnId="{38CC123F-273B-412D-B070-22F85B58B5CC}">
      <dgm:prSet/>
      <dgm:spPr/>
      <dgm:t>
        <a:bodyPr/>
        <a:lstStyle/>
        <a:p>
          <a:endParaRPr lang="es-CO"/>
        </a:p>
      </dgm:t>
    </dgm:pt>
    <dgm:pt modelId="{4165A4B4-CF8F-41B4-BF14-6D7C3380985A}" type="sibTrans" cxnId="{38CC123F-273B-412D-B070-22F85B58B5CC}">
      <dgm:prSet/>
      <dgm:spPr/>
      <dgm:t>
        <a:bodyPr/>
        <a:lstStyle/>
        <a:p>
          <a:endParaRPr lang="es-CO"/>
        </a:p>
      </dgm:t>
    </dgm:pt>
    <dgm:pt modelId="{A2F79B38-ED07-4F55-8006-AC44F5593305}">
      <dgm:prSet/>
      <dgm:spPr/>
      <dgm:t>
        <a:bodyPr/>
        <a:lstStyle/>
        <a:p>
          <a:pPr rtl="0"/>
          <a:r>
            <a:rPr lang="es-CO" dirty="0" smtClean="0"/>
            <a:t>En la ALCALOSIS METABOLICA, el BICARBONATO aumenta y para COMPENSAR aumenta el pCO2. </a:t>
          </a:r>
          <a:endParaRPr lang="es-CO" dirty="0"/>
        </a:p>
      </dgm:t>
    </dgm:pt>
    <dgm:pt modelId="{D4D1A59E-161E-402E-9DD4-8593CE3ED122}" type="parTrans" cxnId="{266B2C20-B692-4763-AA84-DD2BB590E3FF}">
      <dgm:prSet/>
      <dgm:spPr/>
      <dgm:t>
        <a:bodyPr/>
        <a:lstStyle/>
        <a:p>
          <a:endParaRPr lang="es-CO"/>
        </a:p>
      </dgm:t>
    </dgm:pt>
    <dgm:pt modelId="{A56C54ED-E160-4CBF-9C80-B62A66A09D05}" type="sibTrans" cxnId="{266B2C20-B692-4763-AA84-DD2BB590E3FF}">
      <dgm:prSet/>
      <dgm:spPr/>
      <dgm:t>
        <a:bodyPr/>
        <a:lstStyle/>
        <a:p>
          <a:endParaRPr lang="es-CO"/>
        </a:p>
      </dgm:t>
    </dgm:pt>
    <dgm:pt modelId="{DC34EE7A-15CF-41A0-8337-AF214EC7DE1F}" type="pres">
      <dgm:prSet presAssocID="{0EEAA658-65AB-4FB3-8E37-0E4C73854D1B}" presName="Name0" presStyleCnt="0">
        <dgm:presLayoutVars>
          <dgm:dir/>
          <dgm:resizeHandles val="exact"/>
        </dgm:presLayoutVars>
      </dgm:prSet>
      <dgm:spPr/>
      <dgm:t>
        <a:bodyPr/>
        <a:lstStyle/>
        <a:p>
          <a:endParaRPr lang="es-CO"/>
        </a:p>
      </dgm:t>
    </dgm:pt>
    <dgm:pt modelId="{99928ADA-C4ED-4E60-9E8F-D83C7971C50D}" type="pres">
      <dgm:prSet presAssocID="{B74A43C1-6A88-4847-86D8-AF9CF9DC49A3}" presName="node" presStyleLbl="node1" presStyleIdx="0" presStyleCnt="4">
        <dgm:presLayoutVars>
          <dgm:bulletEnabled val="1"/>
        </dgm:presLayoutVars>
      </dgm:prSet>
      <dgm:spPr/>
      <dgm:t>
        <a:bodyPr/>
        <a:lstStyle/>
        <a:p>
          <a:endParaRPr lang="es-CO"/>
        </a:p>
      </dgm:t>
    </dgm:pt>
    <dgm:pt modelId="{4AAA3471-E15D-44AC-B0B3-99D7430AFB20}" type="pres">
      <dgm:prSet presAssocID="{051853D3-2F1E-42D2-943B-D4FFA25E1A40}" presName="sibTrans" presStyleLbl="sibTrans1D1" presStyleIdx="0" presStyleCnt="3"/>
      <dgm:spPr/>
      <dgm:t>
        <a:bodyPr/>
        <a:lstStyle/>
        <a:p>
          <a:endParaRPr lang="es-CO"/>
        </a:p>
      </dgm:t>
    </dgm:pt>
    <dgm:pt modelId="{E813E7AE-7EAC-4D4C-AD85-A6363B67DC3F}" type="pres">
      <dgm:prSet presAssocID="{051853D3-2F1E-42D2-943B-D4FFA25E1A40}" presName="connectorText" presStyleLbl="sibTrans1D1" presStyleIdx="0" presStyleCnt="3"/>
      <dgm:spPr/>
      <dgm:t>
        <a:bodyPr/>
        <a:lstStyle/>
        <a:p>
          <a:endParaRPr lang="es-CO"/>
        </a:p>
      </dgm:t>
    </dgm:pt>
    <dgm:pt modelId="{4C37A6B8-83AF-4FBD-B15D-B5E946E60855}" type="pres">
      <dgm:prSet presAssocID="{54D15DD4-661C-4BC5-84D4-4CC9412B7F8D}" presName="node" presStyleLbl="node1" presStyleIdx="1" presStyleCnt="4">
        <dgm:presLayoutVars>
          <dgm:bulletEnabled val="1"/>
        </dgm:presLayoutVars>
      </dgm:prSet>
      <dgm:spPr/>
      <dgm:t>
        <a:bodyPr/>
        <a:lstStyle/>
        <a:p>
          <a:endParaRPr lang="es-CO"/>
        </a:p>
      </dgm:t>
    </dgm:pt>
    <dgm:pt modelId="{54450BD4-F603-482B-9074-E0C281FE59B8}" type="pres">
      <dgm:prSet presAssocID="{9FC91F3A-DF17-4EF6-9DDA-EA5C54AEC427}" presName="sibTrans" presStyleLbl="sibTrans1D1" presStyleIdx="1" presStyleCnt="3"/>
      <dgm:spPr/>
      <dgm:t>
        <a:bodyPr/>
        <a:lstStyle/>
        <a:p>
          <a:endParaRPr lang="es-CO"/>
        </a:p>
      </dgm:t>
    </dgm:pt>
    <dgm:pt modelId="{D032A76B-E9CE-45E5-AFA9-C0A84D7FDF42}" type="pres">
      <dgm:prSet presAssocID="{9FC91F3A-DF17-4EF6-9DDA-EA5C54AEC427}" presName="connectorText" presStyleLbl="sibTrans1D1" presStyleIdx="1" presStyleCnt="3"/>
      <dgm:spPr/>
      <dgm:t>
        <a:bodyPr/>
        <a:lstStyle/>
        <a:p>
          <a:endParaRPr lang="es-CO"/>
        </a:p>
      </dgm:t>
    </dgm:pt>
    <dgm:pt modelId="{0896E3B3-B44B-4F1A-84C2-76C445B33D2C}" type="pres">
      <dgm:prSet presAssocID="{EA172EC9-FEFC-4786-9541-74DC9F963DDD}" presName="node" presStyleLbl="node1" presStyleIdx="2" presStyleCnt="4">
        <dgm:presLayoutVars>
          <dgm:bulletEnabled val="1"/>
        </dgm:presLayoutVars>
      </dgm:prSet>
      <dgm:spPr/>
      <dgm:t>
        <a:bodyPr/>
        <a:lstStyle/>
        <a:p>
          <a:endParaRPr lang="es-CO"/>
        </a:p>
      </dgm:t>
    </dgm:pt>
    <dgm:pt modelId="{265545EE-E714-4821-8370-A56DED0E20B7}" type="pres">
      <dgm:prSet presAssocID="{4165A4B4-CF8F-41B4-BF14-6D7C3380985A}" presName="sibTrans" presStyleLbl="sibTrans1D1" presStyleIdx="2" presStyleCnt="3"/>
      <dgm:spPr/>
      <dgm:t>
        <a:bodyPr/>
        <a:lstStyle/>
        <a:p>
          <a:endParaRPr lang="es-CO"/>
        </a:p>
      </dgm:t>
    </dgm:pt>
    <dgm:pt modelId="{5451717E-78E7-4095-8BFA-29000CA30123}" type="pres">
      <dgm:prSet presAssocID="{4165A4B4-CF8F-41B4-BF14-6D7C3380985A}" presName="connectorText" presStyleLbl="sibTrans1D1" presStyleIdx="2" presStyleCnt="3"/>
      <dgm:spPr/>
      <dgm:t>
        <a:bodyPr/>
        <a:lstStyle/>
        <a:p>
          <a:endParaRPr lang="es-CO"/>
        </a:p>
      </dgm:t>
    </dgm:pt>
    <dgm:pt modelId="{8FBFC384-1847-4BA5-A0FF-A926609C94EF}" type="pres">
      <dgm:prSet presAssocID="{A2F79B38-ED07-4F55-8006-AC44F5593305}" presName="node" presStyleLbl="node1" presStyleIdx="3" presStyleCnt="4">
        <dgm:presLayoutVars>
          <dgm:bulletEnabled val="1"/>
        </dgm:presLayoutVars>
      </dgm:prSet>
      <dgm:spPr/>
      <dgm:t>
        <a:bodyPr/>
        <a:lstStyle/>
        <a:p>
          <a:endParaRPr lang="es-CO"/>
        </a:p>
      </dgm:t>
    </dgm:pt>
  </dgm:ptLst>
  <dgm:cxnLst>
    <dgm:cxn modelId="{DCB0F784-38AC-43B1-90FD-B209CA2A5FBE}" type="presOf" srcId="{EA172EC9-FEFC-4786-9541-74DC9F963DDD}" destId="{0896E3B3-B44B-4F1A-84C2-76C445B33D2C}" srcOrd="0" destOrd="0" presId="urn:microsoft.com/office/officeart/2005/8/layout/bProcess3"/>
    <dgm:cxn modelId="{15537BD8-429B-4E8A-B4F9-684DCCB002B3}" type="presOf" srcId="{9FC91F3A-DF17-4EF6-9DDA-EA5C54AEC427}" destId="{54450BD4-F603-482B-9074-E0C281FE59B8}" srcOrd="0" destOrd="0" presId="urn:microsoft.com/office/officeart/2005/8/layout/bProcess3"/>
    <dgm:cxn modelId="{38CC123F-273B-412D-B070-22F85B58B5CC}" srcId="{0EEAA658-65AB-4FB3-8E37-0E4C73854D1B}" destId="{EA172EC9-FEFC-4786-9541-74DC9F963DDD}" srcOrd="2" destOrd="0" parTransId="{0A669B67-4856-4B09-8631-EDDAE3A80F1B}" sibTransId="{4165A4B4-CF8F-41B4-BF14-6D7C3380985A}"/>
    <dgm:cxn modelId="{26C17247-3A6E-4CD9-A809-08D5E39933CF}" srcId="{0EEAA658-65AB-4FB3-8E37-0E4C73854D1B}" destId="{B74A43C1-6A88-4847-86D8-AF9CF9DC49A3}" srcOrd="0" destOrd="0" parTransId="{DB95C973-7A80-4C5C-8587-243AE19466B2}" sibTransId="{051853D3-2F1E-42D2-943B-D4FFA25E1A40}"/>
    <dgm:cxn modelId="{79A3AEFB-6393-4333-B1B6-46B1F43B256D}" srcId="{0EEAA658-65AB-4FB3-8E37-0E4C73854D1B}" destId="{54D15DD4-661C-4BC5-84D4-4CC9412B7F8D}" srcOrd="1" destOrd="0" parTransId="{4EF39148-42DA-4370-897B-D062345AD434}" sibTransId="{9FC91F3A-DF17-4EF6-9DDA-EA5C54AEC427}"/>
    <dgm:cxn modelId="{9EB926BC-4459-4234-BBDB-8D09D5AF230B}" type="presOf" srcId="{B74A43C1-6A88-4847-86D8-AF9CF9DC49A3}" destId="{99928ADA-C4ED-4E60-9E8F-D83C7971C50D}" srcOrd="0" destOrd="0" presId="urn:microsoft.com/office/officeart/2005/8/layout/bProcess3"/>
    <dgm:cxn modelId="{365435B1-AE36-44DD-951E-A6C254AE249D}" type="presOf" srcId="{0EEAA658-65AB-4FB3-8E37-0E4C73854D1B}" destId="{DC34EE7A-15CF-41A0-8337-AF214EC7DE1F}" srcOrd="0" destOrd="0" presId="urn:microsoft.com/office/officeart/2005/8/layout/bProcess3"/>
    <dgm:cxn modelId="{4AE6154D-E132-44BF-B2F4-672D8B12C065}" type="presOf" srcId="{A2F79B38-ED07-4F55-8006-AC44F5593305}" destId="{8FBFC384-1847-4BA5-A0FF-A926609C94EF}" srcOrd="0" destOrd="0" presId="urn:microsoft.com/office/officeart/2005/8/layout/bProcess3"/>
    <dgm:cxn modelId="{878FC4BE-F40B-4B12-AE08-DDB80BEBA99E}" type="presOf" srcId="{051853D3-2F1E-42D2-943B-D4FFA25E1A40}" destId="{E813E7AE-7EAC-4D4C-AD85-A6363B67DC3F}" srcOrd="1" destOrd="0" presId="urn:microsoft.com/office/officeart/2005/8/layout/bProcess3"/>
    <dgm:cxn modelId="{820FF4F6-654F-4D39-902C-23EFD077A877}" type="presOf" srcId="{051853D3-2F1E-42D2-943B-D4FFA25E1A40}" destId="{4AAA3471-E15D-44AC-B0B3-99D7430AFB20}" srcOrd="0" destOrd="0" presId="urn:microsoft.com/office/officeart/2005/8/layout/bProcess3"/>
    <dgm:cxn modelId="{266B2C20-B692-4763-AA84-DD2BB590E3FF}" srcId="{0EEAA658-65AB-4FB3-8E37-0E4C73854D1B}" destId="{A2F79B38-ED07-4F55-8006-AC44F5593305}" srcOrd="3" destOrd="0" parTransId="{D4D1A59E-161E-402E-9DD4-8593CE3ED122}" sibTransId="{A56C54ED-E160-4CBF-9C80-B62A66A09D05}"/>
    <dgm:cxn modelId="{27216440-9F55-4324-B8F6-9D3BDA34C229}" type="presOf" srcId="{4165A4B4-CF8F-41B4-BF14-6D7C3380985A}" destId="{5451717E-78E7-4095-8BFA-29000CA30123}" srcOrd="1" destOrd="0" presId="urn:microsoft.com/office/officeart/2005/8/layout/bProcess3"/>
    <dgm:cxn modelId="{2B0103F7-1D1E-4DEC-980E-5FE68870423F}" type="presOf" srcId="{54D15DD4-661C-4BC5-84D4-4CC9412B7F8D}" destId="{4C37A6B8-83AF-4FBD-B15D-B5E946E60855}" srcOrd="0" destOrd="0" presId="urn:microsoft.com/office/officeart/2005/8/layout/bProcess3"/>
    <dgm:cxn modelId="{10339301-6390-4E7F-BB77-F9F54C699E76}" type="presOf" srcId="{9FC91F3A-DF17-4EF6-9DDA-EA5C54AEC427}" destId="{D032A76B-E9CE-45E5-AFA9-C0A84D7FDF42}" srcOrd="1" destOrd="0" presId="urn:microsoft.com/office/officeart/2005/8/layout/bProcess3"/>
    <dgm:cxn modelId="{7B90AFC6-9675-4E2E-A587-50C91C09127D}" type="presOf" srcId="{4165A4B4-CF8F-41B4-BF14-6D7C3380985A}" destId="{265545EE-E714-4821-8370-A56DED0E20B7}" srcOrd="0" destOrd="0" presId="urn:microsoft.com/office/officeart/2005/8/layout/bProcess3"/>
    <dgm:cxn modelId="{FB73574D-CF08-40EE-AF83-236175E9C28B}" type="presParOf" srcId="{DC34EE7A-15CF-41A0-8337-AF214EC7DE1F}" destId="{99928ADA-C4ED-4E60-9E8F-D83C7971C50D}" srcOrd="0" destOrd="0" presId="urn:microsoft.com/office/officeart/2005/8/layout/bProcess3"/>
    <dgm:cxn modelId="{1C3629A1-2AFD-4E72-869D-90C8D919A181}" type="presParOf" srcId="{DC34EE7A-15CF-41A0-8337-AF214EC7DE1F}" destId="{4AAA3471-E15D-44AC-B0B3-99D7430AFB20}" srcOrd="1" destOrd="0" presId="urn:microsoft.com/office/officeart/2005/8/layout/bProcess3"/>
    <dgm:cxn modelId="{EC3E82D0-D712-47FE-BE74-DE3DC7F8FA0B}" type="presParOf" srcId="{4AAA3471-E15D-44AC-B0B3-99D7430AFB20}" destId="{E813E7AE-7EAC-4D4C-AD85-A6363B67DC3F}" srcOrd="0" destOrd="0" presId="urn:microsoft.com/office/officeart/2005/8/layout/bProcess3"/>
    <dgm:cxn modelId="{DA0214F1-39F1-4BD8-BFEC-899A5B0AE8ED}" type="presParOf" srcId="{DC34EE7A-15CF-41A0-8337-AF214EC7DE1F}" destId="{4C37A6B8-83AF-4FBD-B15D-B5E946E60855}" srcOrd="2" destOrd="0" presId="urn:microsoft.com/office/officeart/2005/8/layout/bProcess3"/>
    <dgm:cxn modelId="{BD925C75-2739-48E2-86F0-C20E8664B89C}" type="presParOf" srcId="{DC34EE7A-15CF-41A0-8337-AF214EC7DE1F}" destId="{54450BD4-F603-482B-9074-E0C281FE59B8}" srcOrd="3" destOrd="0" presId="urn:microsoft.com/office/officeart/2005/8/layout/bProcess3"/>
    <dgm:cxn modelId="{AD896189-8B71-43F2-96DA-DF37A7309BB7}" type="presParOf" srcId="{54450BD4-F603-482B-9074-E0C281FE59B8}" destId="{D032A76B-E9CE-45E5-AFA9-C0A84D7FDF42}" srcOrd="0" destOrd="0" presId="urn:microsoft.com/office/officeart/2005/8/layout/bProcess3"/>
    <dgm:cxn modelId="{89E87889-EDE7-4782-9FED-B4B3DE01A718}" type="presParOf" srcId="{DC34EE7A-15CF-41A0-8337-AF214EC7DE1F}" destId="{0896E3B3-B44B-4F1A-84C2-76C445B33D2C}" srcOrd="4" destOrd="0" presId="urn:microsoft.com/office/officeart/2005/8/layout/bProcess3"/>
    <dgm:cxn modelId="{4FC57CCF-C84E-4AA7-BE5B-30852114EB86}" type="presParOf" srcId="{DC34EE7A-15CF-41A0-8337-AF214EC7DE1F}" destId="{265545EE-E714-4821-8370-A56DED0E20B7}" srcOrd="5" destOrd="0" presId="urn:microsoft.com/office/officeart/2005/8/layout/bProcess3"/>
    <dgm:cxn modelId="{2266D399-DAC6-4D38-9A58-152BFFFFE334}" type="presParOf" srcId="{265545EE-E714-4821-8370-A56DED0E20B7}" destId="{5451717E-78E7-4095-8BFA-29000CA30123}" srcOrd="0" destOrd="0" presId="urn:microsoft.com/office/officeart/2005/8/layout/bProcess3"/>
    <dgm:cxn modelId="{1B0CF474-C503-4E87-8AA7-8547CA40B8D3}" type="presParOf" srcId="{DC34EE7A-15CF-41A0-8337-AF214EC7DE1F}" destId="{8FBFC384-1847-4BA5-A0FF-A926609C94EF}"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BF064-CB74-4A38-BCAE-C178C0B6653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s-CO"/>
        </a:p>
      </dgm:t>
    </dgm:pt>
    <dgm:pt modelId="{BCA8FD6C-547D-474A-B949-59A51EFC9DB5}">
      <dgm:prSet custT="1"/>
      <dgm:spPr/>
      <dgm:t>
        <a:bodyPr/>
        <a:lstStyle/>
        <a:p>
          <a:pPr rtl="0"/>
          <a:r>
            <a:rPr lang="es-CO" sz="1800" b="1" dirty="0" smtClean="0">
              <a:solidFill>
                <a:schemeClr val="tx1"/>
              </a:solidFill>
              <a:latin typeface="Century Gothic" panose="020B0502020202020204" pitchFamily="34" charset="0"/>
            </a:rPr>
            <a:t>Ácido: </a:t>
          </a:r>
          <a:r>
            <a:rPr lang="es-CO" sz="1800" dirty="0" smtClean="0">
              <a:solidFill>
                <a:schemeClr val="tx1"/>
              </a:solidFill>
              <a:latin typeface="Century Gothic" panose="020B0502020202020204" pitchFamily="34" charset="0"/>
            </a:rPr>
            <a:t>toda sustancia capaz de ceder hidrogeniones.</a:t>
          </a:r>
          <a:endParaRPr lang="es-CO" sz="1800" dirty="0">
            <a:solidFill>
              <a:schemeClr val="tx1"/>
            </a:solidFill>
            <a:latin typeface="Century Gothic" panose="020B0502020202020204" pitchFamily="34" charset="0"/>
          </a:endParaRPr>
        </a:p>
      </dgm:t>
    </dgm:pt>
    <dgm:pt modelId="{2BE953CD-4D13-4091-82B7-1BCFDD1B3EB9}" type="parTrans" cxnId="{5473842E-CAD5-4078-BE89-AEA4C7E2386B}">
      <dgm:prSet/>
      <dgm:spPr/>
      <dgm:t>
        <a:bodyPr/>
        <a:lstStyle/>
        <a:p>
          <a:endParaRPr lang="es-CO"/>
        </a:p>
      </dgm:t>
    </dgm:pt>
    <dgm:pt modelId="{943EDE25-13C8-4505-BD2E-D0ECAD4DF6F3}" type="sibTrans" cxnId="{5473842E-CAD5-4078-BE89-AEA4C7E2386B}">
      <dgm:prSet/>
      <dgm:spPr/>
      <dgm:t>
        <a:bodyPr/>
        <a:lstStyle/>
        <a:p>
          <a:endParaRPr lang="es-CO"/>
        </a:p>
      </dgm:t>
    </dgm:pt>
    <dgm:pt modelId="{7AFCE5F2-3DFC-4018-BCE2-898AFA3E166B}">
      <dgm:prSet custT="1"/>
      <dgm:spPr/>
      <dgm:t>
        <a:bodyPr/>
        <a:lstStyle/>
        <a:p>
          <a:pPr rtl="0"/>
          <a:r>
            <a:rPr lang="es-CO" sz="1800" b="1" dirty="0" smtClean="0">
              <a:solidFill>
                <a:schemeClr val="tx1"/>
              </a:solidFill>
              <a:latin typeface="Century Gothic" panose="020B0502020202020204" pitchFamily="34" charset="0"/>
            </a:rPr>
            <a:t>Base: </a:t>
          </a:r>
          <a:r>
            <a:rPr lang="es-CO" sz="1800" dirty="0" smtClean="0">
              <a:solidFill>
                <a:schemeClr val="tx1"/>
              </a:solidFill>
              <a:latin typeface="Century Gothic" panose="020B0502020202020204" pitchFamily="34" charset="0"/>
            </a:rPr>
            <a:t>toda sustancia capaz de aceptar hidrogeniones.</a:t>
          </a:r>
          <a:endParaRPr lang="es-CO" sz="1800" dirty="0">
            <a:solidFill>
              <a:schemeClr val="tx1"/>
            </a:solidFill>
            <a:latin typeface="Century Gothic" panose="020B0502020202020204" pitchFamily="34" charset="0"/>
          </a:endParaRPr>
        </a:p>
      </dgm:t>
    </dgm:pt>
    <dgm:pt modelId="{DF42C0CB-DDD7-4081-B90B-E23DC540602D}" type="parTrans" cxnId="{369C0D02-C453-4563-9002-79E499D7A60D}">
      <dgm:prSet/>
      <dgm:spPr/>
      <dgm:t>
        <a:bodyPr/>
        <a:lstStyle/>
        <a:p>
          <a:endParaRPr lang="es-CO"/>
        </a:p>
      </dgm:t>
    </dgm:pt>
    <dgm:pt modelId="{F3F99945-E445-488D-89E3-E9FF7CCFDD99}" type="sibTrans" cxnId="{369C0D02-C453-4563-9002-79E499D7A60D}">
      <dgm:prSet/>
      <dgm:spPr/>
      <dgm:t>
        <a:bodyPr/>
        <a:lstStyle/>
        <a:p>
          <a:endParaRPr lang="es-CO"/>
        </a:p>
      </dgm:t>
    </dgm:pt>
    <dgm:pt modelId="{1C8EFEBE-BA54-40F4-A491-917F7F2CEB71}">
      <dgm:prSet custT="1"/>
      <dgm:spPr/>
      <dgm:t>
        <a:bodyPr/>
        <a:lstStyle/>
        <a:p>
          <a:pPr rtl="0"/>
          <a:r>
            <a:rPr lang="es-CO" sz="1800" b="1" dirty="0" smtClean="0">
              <a:solidFill>
                <a:schemeClr val="tx1"/>
              </a:solidFill>
              <a:latin typeface="Century Gothic" panose="020B0502020202020204" pitchFamily="34" charset="0"/>
            </a:rPr>
            <a:t>Acidemia: </a:t>
          </a:r>
          <a:r>
            <a:rPr lang="es-CO" sz="1800" dirty="0" smtClean="0">
              <a:solidFill>
                <a:schemeClr val="tx1"/>
              </a:solidFill>
              <a:latin typeface="Century Gothic" panose="020B0502020202020204" pitchFamily="34" charset="0"/>
            </a:rPr>
            <a:t>aumento de la concentración de hidrogeniones.</a:t>
          </a:r>
          <a:endParaRPr lang="es-CO" sz="1800" dirty="0">
            <a:solidFill>
              <a:schemeClr val="tx1"/>
            </a:solidFill>
            <a:latin typeface="Century Gothic" panose="020B0502020202020204" pitchFamily="34" charset="0"/>
          </a:endParaRPr>
        </a:p>
      </dgm:t>
    </dgm:pt>
    <dgm:pt modelId="{67D3F1A0-B5A9-40D5-90DD-DB272612EB5C}" type="parTrans" cxnId="{BD8D6E24-08C1-43EB-B6E3-0CAFC3A979CC}">
      <dgm:prSet/>
      <dgm:spPr/>
      <dgm:t>
        <a:bodyPr/>
        <a:lstStyle/>
        <a:p>
          <a:endParaRPr lang="es-CO"/>
        </a:p>
      </dgm:t>
    </dgm:pt>
    <dgm:pt modelId="{99FD1CE1-F515-496B-BFAE-E724720A4C01}" type="sibTrans" cxnId="{BD8D6E24-08C1-43EB-B6E3-0CAFC3A979CC}">
      <dgm:prSet/>
      <dgm:spPr/>
      <dgm:t>
        <a:bodyPr/>
        <a:lstStyle/>
        <a:p>
          <a:endParaRPr lang="es-CO"/>
        </a:p>
      </dgm:t>
    </dgm:pt>
    <dgm:pt modelId="{1AABF824-5E41-4754-8131-F5382382440F}">
      <dgm:prSet custT="1"/>
      <dgm:spPr/>
      <dgm:t>
        <a:bodyPr/>
        <a:lstStyle/>
        <a:p>
          <a:pPr rtl="0"/>
          <a:r>
            <a:rPr lang="es-CO" sz="1800" b="1" dirty="0" smtClean="0">
              <a:solidFill>
                <a:schemeClr val="tx1"/>
              </a:solidFill>
              <a:latin typeface="Century Gothic" panose="020B0502020202020204" pitchFamily="34" charset="0"/>
            </a:rPr>
            <a:t>Alcalemia: </a:t>
          </a:r>
          <a:r>
            <a:rPr lang="es-CO" sz="1800" dirty="0" smtClean="0">
              <a:solidFill>
                <a:schemeClr val="tx1"/>
              </a:solidFill>
              <a:latin typeface="Century Gothic" panose="020B0502020202020204" pitchFamily="34" charset="0"/>
            </a:rPr>
            <a:t>disminución de la concentración de hidrogeniones.</a:t>
          </a:r>
          <a:endParaRPr lang="es-CO" sz="1800" dirty="0">
            <a:solidFill>
              <a:schemeClr val="tx1"/>
            </a:solidFill>
            <a:latin typeface="Century Gothic" panose="020B0502020202020204" pitchFamily="34" charset="0"/>
          </a:endParaRPr>
        </a:p>
      </dgm:t>
    </dgm:pt>
    <dgm:pt modelId="{2382B1CE-31D8-4EA9-8148-F3F7A5A19580}" type="parTrans" cxnId="{C3A9E4EB-80A3-4725-96D0-AE6A67369918}">
      <dgm:prSet/>
      <dgm:spPr/>
      <dgm:t>
        <a:bodyPr/>
        <a:lstStyle/>
        <a:p>
          <a:endParaRPr lang="es-CO"/>
        </a:p>
      </dgm:t>
    </dgm:pt>
    <dgm:pt modelId="{8B5E08F0-2C7B-49E3-B5BC-B148D7CA1431}" type="sibTrans" cxnId="{C3A9E4EB-80A3-4725-96D0-AE6A67369918}">
      <dgm:prSet/>
      <dgm:spPr/>
      <dgm:t>
        <a:bodyPr/>
        <a:lstStyle/>
        <a:p>
          <a:endParaRPr lang="es-CO"/>
        </a:p>
      </dgm:t>
    </dgm:pt>
    <dgm:pt modelId="{9DEA20E7-F4CD-4929-B254-D6CAB4C670B5}">
      <dgm:prSet custT="1"/>
      <dgm:spPr/>
      <dgm:t>
        <a:bodyPr/>
        <a:lstStyle/>
        <a:p>
          <a:pPr rtl="0"/>
          <a:r>
            <a:rPr lang="es-CO" sz="1800" b="1" dirty="0" smtClean="0">
              <a:solidFill>
                <a:schemeClr val="tx1"/>
              </a:solidFill>
              <a:latin typeface="Century Gothic" panose="020B0502020202020204" pitchFamily="34" charset="0"/>
            </a:rPr>
            <a:t>Acidosis y alcalosis: </a:t>
          </a:r>
          <a:r>
            <a:rPr lang="es-CO" sz="1800" dirty="0" smtClean="0">
              <a:solidFill>
                <a:schemeClr val="tx1"/>
              </a:solidFill>
              <a:latin typeface="Century Gothic" panose="020B0502020202020204" pitchFamily="34" charset="0"/>
            </a:rPr>
            <a:t>hacen referencia a los procesos fisiopatológicos responsables de dichos cambios.</a:t>
          </a:r>
          <a:endParaRPr lang="es-CO" sz="1800" dirty="0">
            <a:solidFill>
              <a:schemeClr val="tx1"/>
            </a:solidFill>
            <a:latin typeface="Century Gothic" panose="020B0502020202020204" pitchFamily="34" charset="0"/>
          </a:endParaRPr>
        </a:p>
      </dgm:t>
    </dgm:pt>
    <dgm:pt modelId="{03229F16-176E-4369-A8BD-84F4FBA1381B}" type="parTrans" cxnId="{2AB9E496-A974-4FFF-8017-97263DBD8E94}">
      <dgm:prSet/>
      <dgm:spPr/>
      <dgm:t>
        <a:bodyPr/>
        <a:lstStyle/>
        <a:p>
          <a:endParaRPr lang="es-CO"/>
        </a:p>
      </dgm:t>
    </dgm:pt>
    <dgm:pt modelId="{9F411B51-771D-4C01-9E43-52981F3F4027}" type="sibTrans" cxnId="{2AB9E496-A974-4FFF-8017-97263DBD8E94}">
      <dgm:prSet/>
      <dgm:spPr/>
      <dgm:t>
        <a:bodyPr/>
        <a:lstStyle/>
        <a:p>
          <a:endParaRPr lang="es-CO"/>
        </a:p>
      </dgm:t>
    </dgm:pt>
    <dgm:pt modelId="{0504059A-95D3-4DB8-8276-EE573AEB3AF3}">
      <dgm:prSet custT="1"/>
      <dgm:spPr/>
      <dgm:t>
        <a:bodyPr/>
        <a:lstStyle/>
        <a:p>
          <a:pPr rtl="0"/>
          <a:r>
            <a:rPr lang="es-CO" sz="1800" dirty="0" smtClean="0">
              <a:solidFill>
                <a:schemeClr val="tx1"/>
              </a:solidFill>
              <a:latin typeface="Century Gothic" panose="020B0502020202020204" pitchFamily="34" charset="0"/>
            </a:rPr>
            <a:t>Los términos </a:t>
          </a:r>
          <a:r>
            <a:rPr lang="es-CO" sz="1800" b="1" dirty="0" smtClean="0">
              <a:solidFill>
                <a:schemeClr val="tx1"/>
              </a:solidFill>
              <a:latin typeface="Century Gothic" panose="020B0502020202020204" pitchFamily="34" charset="0"/>
            </a:rPr>
            <a:t>metabólicos o respiratorios </a:t>
          </a:r>
          <a:r>
            <a:rPr lang="es-CO" sz="1800" dirty="0" smtClean="0">
              <a:solidFill>
                <a:schemeClr val="tx1"/>
              </a:solidFill>
              <a:latin typeface="Century Gothic" panose="020B0502020202020204" pitchFamily="34" charset="0"/>
            </a:rPr>
            <a:t>se refieren según se modifiquen respectivamente la  concentración de bicarbonato [HCO3-] o la  presión de dióxido de carbono (PCO2).</a:t>
          </a:r>
          <a:endParaRPr lang="es-CO" sz="1800" dirty="0">
            <a:solidFill>
              <a:schemeClr val="tx1"/>
            </a:solidFill>
            <a:latin typeface="Century Gothic" panose="020B0502020202020204" pitchFamily="34" charset="0"/>
          </a:endParaRPr>
        </a:p>
      </dgm:t>
    </dgm:pt>
    <dgm:pt modelId="{68321F75-D0CB-4263-8E57-C633054AB8E9}" type="parTrans" cxnId="{29F7B7A5-0CBB-4DB1-946B-0E363D82D385}">
      <dgm:prSet/>
      <dgm:spPr/>
      <dgm:t>
        <a:bodyPr/>
        <a:lstStyle/>
        <a:p>
          <a:endParaRPr lang="es-CO"/>
        </a:p>
      </dgm:t>
    </dgm:pt>
    <dgm:pt modelId="{B65F1453-F264-465A-9C6C-5F8054618321}" type="sibTrans" cxnId="{29F7B7A5-0CBB-4DB1-946B-0E363D82D385}">
      <dgm:prSet/>
      <dgm:spPr/>
      <dgm:t>
        <a:bodyPr/>
        <a:lstStyle/>
        <a:p>
          <a:endParaRPr lang="es-CO"/>
        </a:p>
      </dgm:t>
    </dgm:pt>
    <dgm:pt modelId="{9414E7C5-72D5-4248-8070-2877B4E0F1D6}" type="pres">
      <dgm:prSet presAssocID="{3A3BF064-CB74-4A38-BCAE-C178C0B6653E}" presName="diagram" presStyleCnt="0">
        <dgm:presLayoutVars>
          <dgm:dir/>
          <dgm:resizeHandles val="exact"/>
        </dgm:presLayoutVars>
      </dgm:prSet>
      <dgm:spPr/>
      <dgm:t>
        <a:bodyPr/>
        <a:lstStyle/>
        <a:p>
          <a:endParaRPr lang="es-CO"/>
        </a:p>
      </dgm:t>
    </dgm:pt>
    <dgm:pt modelId="{EF9F3DEF-6FA7-467B-BB30-46E6F107EC43}" type="pres">
      <dgm:prSet presAssocID="{BCA8FD6C-547D-474A-B949-59A51EFC9DB5}" presName="node" presStyleLbl="node1" presStyleIdx="0" presStyleCnt="6">
        <dgm:presLayoutVars>
          <dgm:bulletEnabled val="1"/>
        </dgm:presLayoutVars>
      </dgm:prSet>
      <dgm:spPr/>
      <dgm:t>
        <a:bodyPr/>
        <a:lstStyle/>
        <a:p>
          <a:endParaRPr lang="es-CO"/>
        </a:p>
      </dgm:t>
    </dgm:pt>
    <dgm:pt modelId="{59B5F6CB-B328-4B6F-A63B-DC8963A733C4}" type="pres">
      <dgm:prSet presAssocID="{943EDE25-13C8-4505-BD2E-D0ECAD4DF6F3}" presName="sibTrans" presStyleCnt="0"/>
      <dgm:spPr/>
    </dgm:pt>
    <dgm:pt modelId="{89CA49B0-1370-4E53-82EB-039248E4136F}" type="pres">
      <dgm:prSet presAssocID="{7AFCE5F2-3DFC-4018-BCE2-898AFA3E166B}" presName="node" presStyleLbl="node1" presStyleIdx="1" presStyleCnt="6">
        <dgm:presLayoutVars>
          <dgm:bulletEnabled val="1"/>
        </dgm:presLayoutVars>
      </dgm:prSet>
      <dgm:spPr/>
      <dgm:t>
        <a:bodyPr/>
        <a:lstStyle/>
        <a:p>
          <a:endParaRPr lang="es-CO"/>
        </a:p>
      </dgm:t>
    </dgm:pt>
    <dgm:pt modelId="{E4352645-073B-497C-BE5D-A7645CFEFB94}" type="pres">
      <dgm:prSet presAssocID="{F3F99945-E445-488D-89E3-E9FF7CCFDD99}" presName="sibTrans" presStyleCnt="0"/>
      <dgm:spPr/>
    </dgm:pt>
    <dgm:pt modelId="{32D87CCF-DE7F-438A-A4C8-7CD47C70365B}" type="pres">
      <dgm:prSet presAssocID="{1C8EFEBE-BA54-40F4-A491-917F7F2CEB71}" presName="node" presStyleLbl="node1" presStyleIdx="2" presStyleCnt="6">
        <dgm:presLayoutVars>
          <dgm:bulletEnabled val="1"/>
        </dgm:presLayoutVars>
      </dgm:prSet>
      <dgm:spPr/>
      <dgm:t>
        <a:bodyPr/>
        <a:lstStyle/>
        <a:p>
          <a:endParaRPr lang="es-CO"/>
        </a:p>
      </dgm:t>
    </dgm:pt>
    <dgm:pt modelId="{7A8EF722-C919-48ED-97C9-9319F4D09B25}" type="pres">
      <dgm:prSet presAssocID="{99FD1CE1-F515-496B-BFAE-E724720A4C01}" presName="sibTrans" presStyleCnt="0"/>
      <dgm:spPr/>
    </dgm:pt>
    <dgm:pt modelId="{A3829D08-F290-415D-9394-6CF7BB467748}" type="pres">
      <dgm:prSet presAssocID="{1AABF824-5E41-4754-8131-F5382382440F}" presName="node" presStyleLbl="node1" presStyleIdx="3" presStyleCnt="6">
        <dgm:presLayoutVars>
          <dgm:bulletEnabled val="1"/>
        </dgm:presLayoutVars>
      </dgm:prSet>
      <dgm:spPr/>
      <dgm:t>
        <a:bodyPr/>
        <a:lstStyle/>
        <a:p>
          <a:endParaRPr lang="es-CO"/>
        </a:p>
      </dgm:t>
    </dgm:pt>
    <dgm:pt modelId="{D6B7EFB5-E0FA-484C-BD48-F88FA6140E17}" type="pres">
      <dgm:prSet presAssocID="{8B5E08F0-2C7B-49E3-B5BC-B148D7CA1431}" presName="sibTrans" presStyleCnt="0"/>
      <dgm:spPr/>
    </dgm:pt>
    <dgm:pt modelId="{826386B3-124E-4219-A361-212687C4FC55}" type="pres">
      <dgm:prSet presAssocID="{9DEA20E7-F4CD-4929-B254-D6CAB4C670B5}" presName="node" presStyleLbl="node1" presStyleIdx="4" presStyleCnt="6">
        <dgm:presLayoutVars>
          <dgm:bulletEnabled val="1"/>
        </dgm:presLayoutVars>
      </dgm:prSet>
      <dgm:spPr/>
      <dgm:t>
        <a:bodyPr/>
        <a:lstStyle/>
        <a:p>
          <a:endParaRPr lang="es-CO"/>
        </a:p>
      </dgm:t>
    </dgm:pt>
    <dgm:pt modelId="{BA85E11D-AF80-4D41-B206-CCCC84245C6F}" type="pres">
      <dgm:prSet presAssocID="{9F411B51-771D-4C01-9E43-52981F3F4027}" presName="sibTrans" presStyleCnt="0"/>
      <dgm:spPr/>
    </dgm:pt>
    <dgm:pt modelId="{5EE6A262-CBF4-42C1-9846-6F8C3B644193}" type="pres">
      <dgm:prSet presAssocID="{0504059A-95D3-4DB8-8276-EE573AEB3AF3}" presName="node" presStyleLbl="node1" presStyleIdx="5" presStyleCnt="6">
        <dgm:presLayoutVars>
          <dgm:bulletEnabled val="1"/>
        </dgm:presLayoutVars>
      </dgm:prSet>
      <dgm:spPr/>
      <dgm:t>
        <a:bodyPr/>
        <a:lstStyle/>
        <a:p>
          <a:endParaRPr lang="es-CO"/>
        </a:p>
      </dgm:t>
    </dgm:pt>
  </dgm:ptLst>
  <dgm:cxnLst>
    <dgm:cxn modelId="{5473842E-CAD5-4078-BE89-AEA4C7E2386B}" srcId="{3A3BF064-CB74-4A38-BCAE-C178C0B6653E}" destId="{BCA8FD6C-547D-474A-B949-59A51EFC9DB5}" srcOrd="0" destOrd="0" parTransId="{2BE953CD-4D13-4091-82B7-1BCFDD1B3EB9}" sibTransId="{943EDE25-13C8-4505-BD2E-D0ECAD4DF6F3}"/>
    <dgm:cxn modelId="{0B650AB7-CDBB-487A-89A5-3B47E490B4A3}" type="presOf" srcId="{0504059A-95D3-4DB8-8276-EE573AEB3AF3}" destId="{5EE6A262-CBF4-42C1-9846-6F8C3B644193}" srcOrd="0" destOrd="0" presId="urn:microsoft.com/office/officeart/2005/8/layout/default"/>
    <dgm:cxn modelId="{223B50A4-E438-4635-AC6B-3CDC2F4C1438}" type="presOf" srcId="{1C8EFEBE-BA54-40F4-A491-917F7F2CEB71}" destId="{32D87CCF-DE7F-438A-A4C8-7CD47C70365B}" srcOrd="0" destOrd="0" presId="urn:microsoft.com/office/officeart/2005/8/layout/default"/>
    <dgm:cxn modelId="{2AB9E496-A974-4FFF-8017-97263DBD8E94}" srcId="{3A3BF064-CB74-4A38-BCAE-C178C0B6653E}" destId="{9DEA20E7-F4CD-4929-B254-D6CAB4C670B5}" srcOrd="4" destOrd="0" parTransId="{03229F16-176E-4369-A8BD-84F4FBA1381B}" sibTransId="{9F411B51-771D-4C01-9E43-52981F3F4027}"/>
    <dgm:cxn modelId="{C3A9E4EB-80A3-4725-96D0-AE6A67369918}" srcId="{3A3BF064-CB74-4A38-BCAE-C178C0B6653E}" destId="{1AABF824-5E41-4754-8131-F5382382440F}" srcOrd="3" destOrd="0" parTransId="{2382B1CE-31D8-4EA9-8148-F3F7A5A19580}" sibTransId="{8B5E08F0-2C7B-49E3-B5BC-B148D7CA1431}"/>
    <dgm:cxn modelId="{0D4A6725-08DB-4E50-B35A-E0A8B91A6803}" type="presOf" srcId="{BCA8FD6C-547D-474A-B949-59A51EFC9DB5}" destId="{EF9F3DEF-6FA7-467B-BB30-46E6F107EC43}" srcOrd="0" destOrd="0" presId="urn:microsoft.com/office/officeart/2005/8/layout/default"/>
    <dgm:cxn modelId="{C6CD5004-7DFB-46C2-B277-3A04A3451D71}" type="presOf" srcId="{3A3BF064-CB74-4A38-BCAE-C178C0B6653E}" destId="{9414E7C5-72D5-4248-8070-2877B4E0F1D6}" srcOrd="0" destOrd="0" presId="urn:microsoft.com/office/officeart/2005/8/layout/default"/>
    <dgm:cxn modelId="{BD8D6E24-08C1-43EB-B6E3-0CAFC3A979CC}" srcId="{3A3BF064-CB74-4A38-BCAE-C178C0B6653E}" destId="{1C8EFEBE-BA54-40F4-A491-917F7F2CEB71}" srcOrd="2" destOrd="0" parTransId="{67D3F1A0-B5A9-40D5-90DD-DB272612EB5C}" sibTransId="{99FD1CE1-F515-496B-BFAE-E724720A4C01}"/>
    <dgm:cxn modelId="{29F7B7A5-0CBB-4DB1-946B-0E363D82D385}" srcId="{3A3BF064-CB74-4A38-BCAE-C178C0B6653E}" destId="{0504059A-95D3-4DB8-8276-EE573AEB3AF3}" srcOrd="5" destOrd="0" parTransId="{68321F75-D0CB-4263-8E57-C633054AB8E9}" sibTransId="{B65F1453-F264-465A-9C6C-5F8054618321}"/>
    <dgm:cxn modelId="{219883A4-ED0C-4700-BC5A-05C35F11D444}" type="presOf" srcId="{7AFCE5F2-3DFC-4018-BCE2-898AFA3E166B}" destId="{89CA49B0-1370-4E53-82EB-039248E4136F}" srcOrd="0" destOrd="0" presId="urn:microsoft.com/office/officeart/2005/8/layout/default"/>
    <dgm:cxn modelId="{D75ADF23-43D9-4FA3-B160-552C33471200}" type="presOf" srcId="{1AABF824-5E41-4754-8131-F5382382440F}" destId="{A3829D08-F290-415D-9394-6CF7BB467748}" srcOrd="0" destOrd="0" presId="urn:microsoft.com/office/officeart/2005/8/layout/default"/>
    <dgm:cxn modelId="{96088000-1226-4834-8A3C-1EAA546910D2}" type="presOf" srcId="{9DEA20E7-F4CD-4929-B254-D6CAB4C670B5}" destId="{826386B3-124E-4219-A361-212687C4FC55}" srcOrd="0" destOrd="0" presId="urn:microsoft.com/office/officeart/2005/8/layout/default"/>
    <dgm:cxn modelId="{369C0D02-C453-4563-9002-79E499D7A60D}" srcId="{3A3BF064-CB74-4A38-BCAE-C178C0B6653E}" destId="{7AFCE5F2-3DFC-4018-BCE2-898AFA3E166B}" srcOrd="1" destOrd="0" parTransId="{DF42C0CB-DDD7-4081-B90B-E23DC540602D}" sibTransId="{F3F99945-E445-488D-89E3-E9FF7CCFDD99}"/>
    <dgm:cxn modelId="{FCBCEE96-AA0E-41CA-A8C1-E2E7A8355EAB}" type="presParOf" srcId="{9414E7C5-72D5-4248-8070-2877B4E0F1D6}" destId="{EF9F3DEF-6FA7-467B-BB30-46E6F107EC43}" srcOrd="0" destOrd="0" presId="urn:microsoft.com/office/officeart/2005/8/layout/default"/>
    <dgm:cxn modelId="{1212CE80-E5CC-4EFA-94A7-867CB669FD52}" type="presParOf" srcId="{9414E7C5-72D5-4248-8070-2877B4E0F1D6}" destId="{59B5F6CB-B328-4B6F-A63B-DC8963A733C4}" srcOrd="1" destOrd="0" presId="urn:microsoft.com/office/officeart/2005/8/layout/default"/>
    <dgm:cxn modelId="{5C7A250F-ED36-4E76-9DC4-7AC32C17F314}" type="presParOf" srcId="{9414E7C5-72D5-4248-8070-2877B4E0F1D6}" destId="{89CA49B0-1370-4E53-82EB-039248E4136F}" srcOrd="2" destOrd="0" presId="urn:microsoft.com/office/officeart/2005/8/layout/default"/>
    <dgm:cxn modelId="{8DEE1E8C-6052-44EF-BB48-B56CE9AE9126}" type="presParOf" srcId="{9414E7C5-72D5-4248-8070-2877B4E0F1D6}" destId="{E4352645-073B-497C-BE5D-A7645CFEFB94}" srcOrd="3" destOrd="0" presId="urn:microsoft.com/office/officeart/2005/8/layout/default"/>
    <dgm:cxn modelId="{E1C03CE0-390E-4395-8D21-3705EFB23BB8}" type="presParOf" srcId="{9414E7C5-72D5-4248-8070-2877B4E0F1D6}" destId="{32D87CCF-DE7F-438A-A4C8-7CD47C70365B}" srcOrd="4" destOrd="0" presId="urn:microsoft.com/office/officeart/2005/8/layout/default"/>
    <dgm:cxn modelId="{B09EB2DE-DDD8-4E97-A963-24C2C65C3A7C}" type="presParOf" srcId="{9414E7C5-72D5-4248-8070-2877B4E0F1D6}" destId="{7A8EF722-C919-48ED-97C9-9319F4D09B25}" srcOrd="5" destOrd="0" presId="urn:microsoft.com/office/officeart/2005/8/layout/default"/>
    <dgm:cxn modelId="{BB58F30B-E23F-4C9C-91BB-5681B31732A3}" type="presParOf" srcId="{9414E7C5-72D5-4248-8070-2877B4E0F1D6}" destId="{A3829D08-F290-415D-9394-6CF7BB467748}" srcOrd="6" destOrd="0" presId="urn:microsoft.com/office/officeart/2005/8/layout/default"/>
    <dgm:cxn modelId="{13F32089-B26E-435C-9B28-D5F4F7E9496F}" type="presParOf" srcId="{9414E7C5-72D5-4248-8070-2877B4E0F1D6}" destId="{D6B7EFB5-E0FA-484C-BD48-F88FA6140E17}" srcOrd="7" destOrd="0" presId="urn:microsoft.com/office/officeart/2005/8/layout/default"/>
    <dgm:cxn modelId="{F059AE00-73AF-442F-ADE1-9DA3946A0452}" type="presParOf" srcId="{9414E7C5-72D5-4248-8070-2877B4E0F1D6}" destId="{826386B3-124E-4219-A361-212687C4FC55}" srcOrd="8" destOrd="0" presId="urn:microsoft.com/office/officeart/2005/8/layout/default"/>
    <dgm:cxn modelId="{C762DF4B-C793-4644-8E85-578399B08BC1}" type="presParOf" srcId="{9414E7C5-72D5-4248-8070-2877B4E0F1D6}" destId="{BA85E11D-AF80-4D41-B206-CCCC84245C6F}" srcOrd="9" destOrd="0" presId="urn:microsoft.com/office/officeart/2005/8/layout/default"/>
    <dgm:cxn modelId="{25EB6115-070E-43FD-BD08-97215BF83FD0}" type="presParOf" srcId="{9414E7C5-72D5-4248-8070-2877B4E0F1D6}" destId="{5EE6A262-CBF4-42C1-9846-6F8C3B64419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55EADC-B949-4D84-84DF-3F0D3CDCAEE1}"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CO"/>
        </a:p>
      </dgm:t>
    </dgm:pt>
    <dgm:pt modelId="{962E2977-8F37-4342-AF92-EFE212A0350C}">
      <dgm:prSet custT="1"/>
      <dgm:spPr/>
      <dgm:t>
        <a:bodyPr/>
        <a:lstStyle/>
        <a:p>
          <a:pPr rtl="0"/>
          <a:r>
            <a:rPr lang="es-CO" sz="1800" dirty="0" smtClean="0">
              <a:solidFill>
                <a:schemeClr val="tx1"/>
              </a:solidFill>
              <a:latin typeface="Century Gothic" panose="020B0502020202020204" pitchFamily="34" charset="0"/>
            </a:rPr>
            <a:t>El equilibrio corporal entre la acidez y la alcalinidad se denomina equilibrio ácido-básico.</a:t>
          </a:r>
          <a:endParaRPr lang="es-CO" sz="1800" dirty="0">
            <a:solidFill>
              <a:schemeClr val="tx1"/>
            </a:solidFill>
            <a:latin typeface="Century Gothic" panose="020B0502020202020204" pitchFamily="34" charset="0"/>
          </a:endParaRPr>
        </a:p>
      </dgm:t>
    </dgm:pt>
    <dgm:pt modelId="{3BB6ABC4-22A3-4A80-B720-73B35CCCE707}" type="parTrans" cxnId="{0626FB30-1E65-4B05-8477-A86C5BCBA9E0}">
      <dgm:prSet/>
      <dgm:spPr/>
      <dgm:t>
        <a:bodyPr/>
        <a:lstStyle/>
        <a:p>
          <a:endParaRPr lang="es-CO"/>
        </a:p>
      </dgm:t>
    </dgm:pt>
    <dgm:pt modelId="{59D8D9F7-8161-4366-9D7E-552A719EAD7A}" type="sibTrans" cxnId="{0626FB30-1E65-4B05-8477-A86C5BCBA9E0}">
      <dgm:prSet/>
      <dgm:spPr/>
      <dgm:t>
        <a:bodyPr/>
        <a:lstStyle/>
        <a:p>
          <a:endParaRPr lang="es-CO"/>
        </a:p>
      </dgm:t>
    </dgm:pt>
    <dgm:pt modelId="{74473C80-636F-422E-B297-C4449F7743EF}">
      <dgm:prSet custT="1"/>
      <dgm:spPr/>
      <dgm:t>
        <a:bodyPr/>
        <a:lstStyle/>
        <a:p>
          <a:pPr rtl="0"/>
          <a:r>
            <a:rPr lang="es-CO" sz="1800" dirty="0" smtClean="0">
              <a:solidFill>
                <a:schemeClr val="tx1"/>
              </a:solidFill>
              <a:latin typeface="Century Gothic" panose="020B0502020202020204" pitchFamily="34" charset="0"/>
            </a:rPr>
            <a:t>El equilibrio ácido-básico de la sangre se controla con precisión porque incluso una pequeña desviación de la normalidad afecta gravemente a muchos órganos. El organismo utiliza distintos mecanismos para regular el equilibrio ácido-básico de la sangre. En estos mecanismos intervienen:</a:t>
          </a:r>
          <a:endParaRPr lang="es-CO" sz="1800" dirty="0">
            <a:solidFill>
              <a:schemeClr val="tx1"/>
            </a:solidFill>
            <a:latin typeface="Century Gothic" panose="020B0502020202020204" pitchFamily="34" charset="0"/>
          </a:endParaRPr>
        </a:p>
      </dgm:t>
    </dgm:pt>
    <dgm:pt modelId="{86BB9DBA-A44E-4799-8A1E-742A5B7B514A}" type="parTrans" cxnId="{D90216ED-D90B-46A1-A29C-1AF60AA6A162}">
      <dgm:prSet/>
      <dgm:spPr/>
      <dgm:t>
        <a:bodyPr/>
        <a:lstStyle/>
        <a:p>
          <a:endParaRPr lang="es-CO"/>
        </a:p>
      </dgm:t>
    </dgm:pt>
    <dgm:pt modelId="{1BF937B6-0027-46E4-9828-A9E017496217}" type="sibTrans" cxnId="{D90216ED-D90B-46A1-A29C-1AF60AA6A162}">
      <dgm:prSet/>
      <dgm:spPr/>
      <dgm:t>
        <a:bodyPr/>
        <a:lstStyle/>
        <a:p>
          <a:endParaRPr lang="es-CO"/>
        </a:p>
      </dgm:t>
    </dgm:pt>
    <dgm:pt modelId="{4899BCEA-21DB-4434-9CED-2A19FC4B267A}">
      <dgm:prSet custT="1"/>
      <dgm:spPr/>
      <dgm:t>
        <a:bodyPr/>
        <a:lstStyle/>
        <a:p>
          <a:pPr rtl="0"/>
          <a:r>
            <a:rPr lang="es-CO" sz="1800" dirty="0" smtClean="0">
              <a:solidFill>
                <a:schemeClr val="tx1"/>
              </a:solidFill>
              <a:latin typeface="Century Gothic" panose="020B0502020202020204" pitchFamily="34" charset="0"/>
            </a:rPr>
            <a:t>Los pulmones</a:t>
          </a:r>
          <a:endParaRPr lang="es-CO" sz="1800" dirty="0">
            <a:solidFill>
              <a:schemeClr val="tx1"/>
            </a:solidFill>
            <a:latin typeface="Century Gothic" panose="020B0502020202020204" pitchFamily="34" charset="0"/>
          </a:endParaRPr>
        </a:p>
      </dgm:t>
    </dgm:pt>
    <dgm:pt modelId="{2BC169C4-CFCB-4C5E-9113-EFE453236BAE}" type="parTrans" cxnId="{8A92D8BC-5412-4352-81E5-F779FA46054F}">
      <dgm:prSet/>
      <dgm:spPr/>
      <dgm:t>
        <a:bodyPr/>
        <a:lstStyle/>
        <a:p>
          <a:endParaRPr lang="es-CO"/>
        </a:p>
      </dgm:t>
    </dgm:pt>
    <dgm:pt modelId="{CDF692B4-E7F4-4D76-81E6-B24369C62B57}" type="sibTrans" cxnId="{8A92D8BC-5412-4352-81E5-F779FA46054F}">
      <dgm:prSet/>
      <dgm:spPr/>
      <dgm:t>
        <a:bodyPr/>
        <a:lstStyle/>
        <a:p>
          <a:endParaRPr lang="es-CO"/>
        </a:p>
      </dgm:t>
    </dgm:pt>
    <dgm:pt modelId="{20C04258-1EBC-41CF-B340-3FD25C65EC2F}">
      <dgm:prSet custT="1"/>
      <dgm:spPr/>
      <dgm:t>
        <a:bodyPr/>
        <a:lstStyle/>
        <a:p>
          <a:pPr rtl="0"/>
          <a:r>
            <a:rPr lang="es-CO" sz="1800" dirty="0" smtClean="0">
              <a:solidFill>
                <a:schemeClr val="tx1"/>
              </a:solidFill>
              <a:latin typeface="Century Gothic" panose="020B0502020202020204" pitchFamily="34" charset="0"/>
            </a:rPr>
            <a:t>Los riñones</a:t>
          </a:r>
          <a:endParaRPr lang="es-CO" sz="1800" dirty="0">
            <a:solidFill>
              <a:schemeClr val="tx1"/>
            </a:solidFill>
            <a:latin typeface="Century Gothic" panose="020B0502020202020204" pitchFamily="34" charset="0"/>
          </a:endParaRPr>
        </a:p>
      </dgm:t>
    </dgm:pt>
    <dgm:pt modelId="{5651FEE1-F627-4CD3-9675-4B3CF7CCC8AB}" type="parTrans" cxnId="{E24B5606-6C6D-4FC6-88DE-D607EC29643A}">
      <dgm:prSet/>
      <dgm:spPr/>
      <dgm:t>
        <a:bodyPr/>
        <a:lstStyle/>
        <a:p>
          <a:endParaRPr lang="es-CO"/>
        </a:p>
      </dgm:t>
    </dgm:pt>
    <dgm:pt modelId="{24BE97D8-B49B-4A43-8EE7-5989AD247F97}" type="sibTrans" cxnId="{E24B5606-6C6D-4FC6-88DE-D607EC29643A}">
      <dgm:prSet/>
      <dgm:spPr/>
      <dgm:t>
        <a:bodyPr/>
        <a:lstStyle/>
        <a:p>
          <a:endParaRPr lang="es-CO"/>
        </a:p>
      </dgm:t>
    </dgm:pt>
    <dgm:pt modelId="{800D3D7A-6C64-484A-B87B-DAB6089479F3}">
      <dgm:prSet custT="1"/>
      <dgm:spPr/>
      <dgm:t>
        <a:bodyPr/>
        <a:lstStyle/>
        <a:p>
          <a:pPr rtl="0"/>
          <a:r>
            <a:rPr lang="es-CO" sz="1800" dirty="0" smtClean="0">
              <a:solidFill>
                <a:schemeClr val="tx1"/>
              </a:solidFill>
              <a:latin typeface="Century Gothic" panose="020B0502020202020204" pitchFamily="34" charset="0"/>
            </a:rPr>
            <a:t>Los eritrocitos </a:t>
          </a:r>
          <a:endParaRPr lang="es-CO" sz="1800" dirty="0">
            <a:solidFill>
              <a:schemeClr val="tx1"/>
            </a:solidFill>
            <a:latin typeface="Century Gothic" panose="020B0502020202020204" pitchFamily="34" charset="0"/>
          </a:endParaRPr>
        </a:p>
      </dgm:t>
    </dgm:pt>
    <dgm:pt modelId="{F88D8387-59BE-4540-80A7-E52131414898}" type="parTrans" cxnId="{DEE960BA-F408-4D03-BA62-F8E39BED1B9F}">
      <dgm:prSet/>
      <dgm:spPr/>
      <dgm:t>
        <a:bodyPr/>
        <a:lstStyle/>
        <a:p>
          <a:endParaRPr lang="es-CO"/>
        </a:p>
      </dgm:t>
    </dgm:pt>
    <dgm:pt modelId="{6B2B27A3-9792-4E46-8827-D742FC2826A5}" type="sibTrans" cxnId="{DEE960BA-F408-4D03-BA62-F8E39BED1B9F}">
      <dgm:prSet/>
      <dgm:spPr/>
      <dgm:t>
        <a:bodyPr/>
        <a:lstStyle/>
        <a:p>
          <a:endParaRPr lang="es-CO"/>
        </a:p>
      </dgm:t>
    </dgm:pt>
    <dgm:pt modelId="{F22AE55C-D950-4F22-8FBD-6C3643BAB5EC}" type="pres">
      <dgm:prSet presAssocID="{5155EADC-B949-4D84-84DF-3F0D3CDCAEE1}" presName="Name0" presStyleCnt="0">
        <dgm:presLayoutVars>
          <dgm:dir/>
          <dgm:resizeHandles val="exact"/>
        </dgm:presLayoutVars>
      </dgm:prSet>
      <dgm:spPr/>
      <dgm:t>
        <a:bodyPr/>
        <a:lstStyle/>
        <a:p>
          <a:endParaRPr lang="es-CO"/>
        </a:p>
      </dgm:t>
    </dgm:pt>
    <dgm:pt modelId="{5753D4D5-F712-4E41-9B72-AF37B39CE475}" type="pres">
      <dgm:prSet presAssocID="{962E2977-8F37-4342-AF92-EFE212A0350C}" presName="node" presStyleLbl="node1" presStyleIdx="0" presStyleCnt="5" custLinFactNeighborX="14938" custLinFactNeighborY="-1181">
        <dgm:presLayoutVars>
          <dgm:bulletEnabled val="1"/>
        </dgm:presLayoutVars>
      </dgm:prSet>
      <dgm:spPr/>
      <dgm:t>
        <a:bodyPr/>
        <a:lstStyle/>
        <a:p>
          <a:endParaRPr lang="es-CO"/>
        </a:p>
      </dgm:t>
    </dgm:pt>
    <dgm:pt modelId="{380379D0-8570-49C4-A813-6C0B70D250D5}" type="pres">
      <dgm:prSet presAssocID="{59D8D9F7-8161-4366-9D7E-552A719EAD7A}" presName="sibTrans" presStyleLbl="sibTrans1D1" presStyleIdx="0" presStyleCnt="4"/>
      <dgm:spPr/>
      <dgm:t>
        <a:bodyPr/>
        <a:lstStyle/>
        <a:p>
          <a:endParaRPr lang="es-CO"/>
        </a:p>
      </dgm:t>
    </dgm:pt>
    <dgm:pt modelId="{9890F549-DE4B-4C34-AC0B-9A9A17AFE706}" type="pres">
      <dgm:prSet presAssocID="{59D8D9F7-8161-4366-9D7E-552A719EAD7A}" presName="connectorText" presStyleLbl="sibTrans1D1" presStyleIdx="0" presStyleCnt="4"/>
      <dgm:spPr/>
      <dgm:t>
        <a:bodyPr/>
        <a:lstStyle/>
        <a:p>
          <a:endParaRPr lang="es-CO"/>
        </a:p>
      </dgm:t>
    </dgm:pt>
    <dgm:pt modelId="{B191C324-1B21-4FDC-A5B1-050A03A4EEC2}" type="pres">
      <dgm:prSet presAssocID="{74473C80-636F-422E-B297-C4449F7743EF}" presName="node" presStyleLbl="node1" presStyleIdx="1" presStyleCnt="5" custScaleX="154702" custScaleY="126602" custLinFactNeighborX="55414" custLinFactNeighborY="1756">
        <dgm:presLayoutVars>
          <dgm:bulletEnabled val="1"/>
        </dgm:presLayoutVars>
      </dgm:prSet>
      <dgm:spPr/>
      <dgm:t>
        <a:bodyPr/>
        <a:lstStyle/>
        <a:p>
          <a:endParaRPr lang="es-CO"/>
        </a:p>
      </dgm:t>
    </dgm:pt>
    <dgm:pt modelId="{91519211-830A-4D6B-A713-87E05B36224C}" type="pres">
      <dgm:prSet presAssocID="{1BF937B6-0027-46E4-9828-A9E017496217}" presName="sibTrans" presStyleLbl="sibTrans1D1" presStyleIdx="1" presStyleCnt="4"/>
      <dgm:spPr/>
      <dgm:t>
        <a:bodyPr/>
        <a:lstStyle/>
        <a:p>
          <a:endParaRPr lang="es-CO"/>
        </a:p>
      </dgm:t>
    </dgm:pt>
    <dgm:pt modelId="{DDC0F900-AC04-4189-8802-3AA2684DDD76}" type="pres">
      <dgm:prSet presAssocID="{1BF937B6-0027-46E4-9828-A9E017496217}" presName="connectorText" presStyleLbl="sibTrans1D1" presStyleIdx="1" presStyleCnt="4"/>
      <dgm:spPr/>
      <dgm:t>
        <a:bodyPr/>
        <a:lstStyle/>
        <a:p>
          <a:endParaRPr lang="es-CO"/>
        </a:p>
      </dgm:t>
    </dgm:pt>
    <dgm:pt modelId="{06769DB2-A179-4B5A-A40B-2A65CA388206}" type="pres">
      <dgm:prSet presAssocID="{4899BCEA-21DB-4434-9CED-2A19FC4B267A}" presName="node" presStyleLbl="node1" presStyleIdx="2" presStyleCnt="5" custLinFactX="-100000" custLinFactY="41940" custLinFactNeighborX="-179663" custLinFactNeighborY="100000">
        <dgm:presLayoutVars>
          <dgm:bulletEnabled val="1"/>
        </dgm:presLayoutVars>
      </dgm:prSet>
      <dgm:spPr/>
      <dgm:t>
        <a:bodyPr/>
        <a:lstStyle/>
        <a:p>
          <a:endParaRPr lang="es-CO"/>
        </a:p>
      </dgm:t>
    </dgm:pt>
    <dgm:pt modelId="{A8132C37-BBE6-4CCA-9DBC-B8B81FA9A29C}" type="pres">
      <dgm:prSet presAssocID="{CDF692B4-E7F4-4D76-81E6-B24369C62B57}" presName="sibTrans" presStyleLbl="sibTrans1D1" presStyleIdx="2" presStyleCnt="4"/>
      <dgm:spPr/>
      <dgm:t>
        <a:bodyPr/>
        <a:lstStyle/>
        <a:p>
          <a:endParaRPr lang="es-CO"/>
        </a:p>
      </dgm:t>
    </dgm:pt>
    <dgm:pt modelId="{27780F04-2D9F-4F35-ABEE-8AE9D4D5A67D}" type="pres">
      <dgm:prSet presAssocID="{CDF692B4-E7F4-4D76-81E6-B24369C62B57}" presName="connectorText" presStyleLbl="sibTrans1D1" presStyleIdx="2" presStyleCnt="4"/>
      <dgm:spPr/>
      <dgm:t>
        <a:bodyPr/>
        <a:lstStyle/>
        <a:p>
          <a:endParaRPr lang="es-CO"/>
        </a:p>
      </dgm:t>
    </dgm:pt>
    <dgm:pt modelId="{88D4B9DC-B79F-4697-A839-52E459200BAC}" type="pres">
      <dgm:prSet presAssocID="{20C04258-1EBC-41CF-B340-3FD25C65EC2F}" presName="node" presStyleLbl="node1" presStyleIdx="3" presStyleCnt="5" custLinFactNeighborY="547">
        <dgm:presLayoutVars>
          <dgm:bulletEnabled val="1"/>
        </dgm:presLayoutVars>
      </dgm:prSet>
      <dgm:spPr/>
      <dgm:t>
        <a:bodyPr/>
        <a:lstStyle/>
        <a:p>
          <a:endParaRPr lang="es-CO"/>
        </a:p>
      </dgm:t>
    </dgm:pt>
    <dgm:pt modelId="{0AA1D353-611B-4437-8D44-A890CDB343AF}" type="pres">
      <dgm:prSet presAssocID="{24BE97D8-B49B-4A43-8EE7-5989AD247F97}" presName="sibTrans" presStyleLbl="sibTrans1D1" presStyleIdx="3" presStyleCnt="4"/>
      <dgm:spPr/>
      <dgm:t>
        <a:bodyPr/>
        <a:lstStyle/>
        <a:p>
          <a:endParaRPr lang="es-CO"/>
        </a:p>
      </dgm:t>
    </dgm:pt>
    <dgm:pt modelId="{16A59DB7-77E1-4C13-ABEF-410A3E8C823F}" type="pres">
      <dgm:prSet presAssocID="{24BE97D8-B49B-4A43-8EE7-5989AD247F97}" presName="connectorText" presStyleLbl="sibTrans1D1" presStyleIdx="3" presStyleCnt="4"/>
      <dgm:spPr/>
      <dgm:t>
        <a:bodyPr/>
        <a:lstStyle/>
        <a:p>
          <a:endParaRPr lang="es-CO"/>
        </a:p>
      </dgm:t>
    </dgm:pt>
    <dgm:pt modelId="{5F06999B-324A-49DB-9FEB-F2D00FE0CBDB}" type="pres">
      <dgm:prSet presAssocID="{800D3D7A-6C64-484A-B87B-DAB6089479F3}" presName="node" presStyleLbl="node1" presStyleIdx="4" presStyleCnt="5" custLinFactNeighborX="19308" custLinFactNeighborY="72">
        <dgm:presLayoutVars>
          <dgm:bulletEnabled val="1"/>
        </dgm:presLayoutVars>
      </dgm:prSet>
      <dgm:spPr/>
      <dgm:t>
        <a:bodyPr/>
        <a:lstStyle/>
        <a:p>
          <a:endParaRPr lang="es-CO"/>
        </a:p>
      </dgm:t>
    </dgm:pt>
  </dgm:ptLst>
  <dgm:cxnLst>
    <dgm:cxn modelId="{2BB3AD92-56F2-46B2-B766-65604F58A78C}" type="presOf" srcId="{59D8D9F7-8161-4366-9D7E-552A719EAD7A}" destId="{380379D0-8570-49C4-A813-6C0B70D250D5}" srcOrd="0" destOrd="0" presId="urn:microsoft.com/office/officeart/2005/8/layout/bProcess3"/>
    <dgm:cxn modelId="{0D2DD587-5D54-4863-9956-5B7354A16D90}" type="presOf" srcId="{CDF692B4-E7F4-4D76-81E6-B24369C62B57}" destId="{27780F04-2D9F-4F35-ABEE-8AE9D4D5A67D}" srcOrd="1" destOrd="0" presId="urn:microsoft.com/office/officeart/2005/8/layout/bProcess3"/>
    <dgm:cxn modelId="{62810ACC-A0ED-4F9A-8AEA-0F8B129EABC7}" type="presOf" srcId="{1BF937B6-0027-46E4-9828-A9E017496217}" destId="{DDC0F900-AC04-4189-8802-3AA2684DDD76}" srcOrd="1" destOrd="0" presId="urn:microsoft.com/office/officeart/2005/8/layout/bProcess3"/>
    <dgm:cxn modelId="{E24B5606-6C6D-4FC6-88DE-D607EC29643A}" srcId="{5155EADC-B949-4D84-84DF-3F0D3CDCAEE1}" destId="{20C04258-1EBC-41CF-B340-3FD25C65EC2F}" srcOrd="3" destOrd="0" parTransId="{5651FEE1-F627-4CD3-9675-4B3CF7CCC8AB}" sibTransId="{24BE97D8-B49B-4A43-8EE7-5989AD247F97}"/>
    <dgm:cxn modelId="{66408085-17D4-4677-B6F8-D6EAE465EEE1}" type="presOf" srcId="{962E2977-8F37-4342-AF92-EFE212A0350C}" destId="{5753D4D5-F712-4E41-9B72-AF37B39CE475}" srcOrd="0" destOrd="0" presId="urn:microsoft.com/office/officeart/2005/8/layout/bProcess3"/>
    <dgm:cxn modelId="{5CB8AD07-A42F-4AC4-A4B2-6E798129384B}" type="presOf" srcId="{24BE97D8-B49B-4A43-8EE7-5989AD247F97}" destId="{16A59DB7-77E1-4C13-ABEF-410A3E8C823F}" srcOrd="1" destOrd="0" presId="urn:microsoft.com/office/officeart/2005/8/layout/bProcess3"/>
    <dgm:cxn modelId="{D8D0BEFC-BD48-40CA-A68B-842E8F28C2C2}" type="presOf" srcId="{4899BCEA-21DB-4434-9CED-2A19FC4B267A}" destId="{06769DB2-A179-4B5A-A40B-2A65CA388206}" srcOrd="0" destOrd="0" presId="urn:microsoft.com/office/officeart/2005/8/layout/bProcess3"/>
    <dgm:cxn modelId="{8A92D8BC-5412-4352-81E5-F779FA46054F}" srcId="{5155EADC-B949-4D84-84DF-3F0D3CDCAEE1}" destId="{4899BCEA-21DB-4434-9CED-2A19FC4B267A}" srcOrd="2" destOrd="0" parTransId="{2BC169C4-CFCB-4C5E-9113-EFE453236BAE}" sibTransId="{CDF692B4-E7F4-4D76-81E6-B24369C62B57}"/>
    <dgm:cxn modelId="{DEE960BA-F408-4D03-BA62-F8E39BED1B9F}" srcId="{5155EADC-B949-4D84-84DF-3F0D3CDCAEE1}" destId="{800D3D7A-6C64-484A-B87B-DAB6089479F3}" srcOrd="4" destOrd="0" parTransId="{F88D8387-59BE-4540-80A7-E52131414898}" sibTransId="{6B2B27A3-9792-4E46-8827-D742FC2826A5}"/>
    <dgm:cxn modelId="{286BA63F-6FA6-47A6-A0ED-9C8D20C10123}" type="presOf" srcId="{800D3D7A-6C64-484A-B87B-DAB6089479F3}" destId="{5F06999B-324A-49DB-9FEB-F2D00FE0CBDB}" srcOrd="0" destOrd="0" presId="urn:microsoft.com/office/officeart/2005/8/layout/bProcess3"/>
    <dgm:cxn modelId="{D458D947-FC09-4C68-8BC8-EA72B3CAD189}" type="presOf" srcId="{1BF937B6-0027-46E4-9828-A9E017496217}" destId="{91519211-830A-4D6B-A713-87E05B36224C}" srcOrd="0" destOrd="0" presId="urn:microsoft.com/office/officeart/2005/8/layout/bProcess3"/>
    <dgm:cxn modelId="{D90216ED-D90B-46A1-A29C-1AF60AA6A162}" srcId="{5155EADC-B949-4D84-84DF-3F0D3CDCAEE1}" destId="{74473C80-636F-422E-B297-C4449F7743EF}" srcOrd="1" destOrd="0" parTransId="{86BB9DBA-A44E-4799-8A1E-742A5B7B514A}" sibTransId="{1BF937B6-0027-46E4-9828-A9E017496217}"/>
    <dgm:cxn modelId="{5F5B43C9-AFB7-4860-96A3-BE88C434D006}" type="presOf" srcId="{5155EADC-B949-4D84-84DF-3F0D3CDCAEE1}" destId="{F22AE55C-D950-4F22-8FBD-6C3643BAB5EC}" srcOrd="0" destOrd="0" presId="urn:microsoft.com/office/officeart/2005/8/layout/bProcess3"/>
    <dgm:cxn modelId="{9FC78BA9-3454-444C-96C5-5DBC7CE57003}" type="presOf" srcId="{74473C80-636F-422E-B297-C4449F7743EF}" destId="{B191C324-1B21-4FDC-A5B1-050A03A4EEC2}" srcOrd="0" destOrd="0" presId="urn:microsoft.com/office/officeart/2005/8/layout/bProcess3"/>
    <dgm:cxn modelId="{FE771B56-B285-429E-8D51-4E3CFAC3A0FE}" type="presOf" srcId="{CDF692B4-E7F4-4D76-81E6-B24369C62B57}" destId="{A8132C37-BBE6-4CCA-9DBC-B8B81FA9A29C}" srcOrd="0" destOrd="0" presId="urn:microsoft.com/office/officeart/2005/8/layout/bProcess3"/>
    <dgm:cxn modelId="{115FEA7B-5147-4DF7-9FC4-4ABB8DC8E550}" type="presOf" srcId="{59D8D9F7-8161-4366-9D7E-552A719EAD7A}" destId="{9890F549-DE4B-4C34-AC0B-9A9A17AFE706}" srcOrd="1" destOrd="0" presId="urn:microsoft.com/office/officeart/2005/8/layout/bProcess3"/>
    <dgm:cxn modelId="{A26C7C46-12D9-4F83-B978-BDC3BB1EACED}" type="presOf" srcId="{24BE97D8-B49B-4A43-8EE7-5989AD247F97}" destId="{0AA1D353-611B-4437-8D44-A890CDB343AF}" srcOrd="0" destOrd="0" presId="urn:microsoft.com/office/officeart/2005/8/layout/bProcess3"/>
    <dgm:cxn modelId="{0626FB30-1E65-4B05-8477-A86C5BCBA9E0}" srcId="{5155EADC-B949-4D84-84DF-3F0D3CDCAEE1}" destId="{962E2977-8F37-4342-AF92-EFE212A0350C}" srcOrd="0" destOrd="0" parTransId="{3BB6ABC4-22A3-4A80-B720-73B35CCCE707}" sibTransId="{59D8D9F7-8161-4366-9D7E-552A719EAD7A}"/>
    <dgm:cxn modelId="{6053EB2B-6DEE-4B16-A2FB-14DCA3C02748}" type="presOf" srcId="{20C04258-1EBC-41CF-B340-3FD25C65EC2F}" destId="{88D4B9DC-B79F-4697-A839-52E459200BAC}" srcOrd="0" destOrd="0" presId="urn:microsoft.com/office/officeart/2005/8/layout/bProcess3"/>
    <dgm:cxn modelId="{15E72AC4-31CF-4099-8218-9724C9F3970C}" type="presParOf" srcId="{F22AE55C-D950-4F22-8FBD-6C3643BAB5EC}" destId="{5753D4D5-F712-4E41-9B72-AF37B39CE475}" srcOrd="0" destOrd="0" presId="urn:microsoft.com/office/officeart/2005/8/layout/bProcess3"/>
    <dgm:cxn modelId="{484848E0-77E2-4256-AD9D-93D52DB7E242}" type="presParOf" srcId="{F22AE55C-D950-4F22-8FBD-6C3643BAB5EC}" destId="{380379D0-8570-49C4-A813-6C0B70D250D5}" srcOrd="1" destOrd="0" presId="urn:microsoft.com/office/officeart/2005/8/layout/bProcess3"/>
    <dgm:cxn modelId="{7D3B06A4-35D3-443A-82B2-B20D27250C7E}" type="presParOf" srcId="{380379D0-8570-49C4-A813-6C0B70D250D5}" destId="{9890F549-DE4B-4C34-AC0B-9A9A17AFE706}" srcOrd="0" destOrd="0" presId="urn:microsoft.com/office/officeart/2005/8/layout/bProcess3"/>
    <dgm:cxn modelId="{7B1C2C88-D161-45D5-A4D7-9A3E72AE05DC}" type="presParOf" srcId="{F22AE55C-D950-4F22-8FBD-6C3643BAB5EC}" destId="{B191C324-1B21-4FDC-A5B1-050A03A4EEC2}" srcOrd="2" destOrd="0" presId="urn:microsoft.com/office/officeart/2005/8/layout/bProcess3"/>
    <dgm:cxn modelId="{28696CB7-004F-491E-8CEF-97C34C5CAB53}" type="presParOf" srcId="{F22AE55C-D950-4F22-8FBD-6C3643BAB5EC}" destId="{91519211-830A-4D6B-A713-87E05B36224C}" srcOrd="3" destOrd="0" presId="urn:microsoft.com/office/officeart/2005/8/layout/bProcess3"/>
    <dgm:cxn modelId="{FCFB1365-87DA-4D0A-BFD2-B469C720D49B}" type="presParOf" srcId="{91519211-830A-4D6B-A713-87E05B36224C}" destId="{DDC0F900-AC04-4189-8802-3AA2684DDD76}" srcOrd="0" destOrd="0" presId="urn:microsoft.com/office/officeart/2005/8/layout/bProcess3"/>
    <dgm:cxn modelId="{76CF64AB-01AA-451F-9CB3-764ACBCC1EA0}" type="presParOf" srcId="{F22AE55C-D950-4F22-8FBD-6C3643BAB5EC}" destId="{06769DB2-A179-4B5A-A40B-2A65CA388206}" srcOrd="4" destOrd="0" presId="urn:microsoft.com/office/officeart/2005/8/layout/bProcess3"/>
    <dgm:cxn modelId="{4DDAEA43-FAAE-45F6-ABDC-F2852B841A2B}" type="presParOf" srcId="{F22AE55C-D950-4F22-8FBD-6C3643BAB5EC}" destId="{A8132C37-BBE6-4CCA-9DBC-B8B81FA9A29C}" srcOrd="5" destOrd="0" presId="urn:microsoft.com/office/officeart/2005/8/layout/bProcess3"/>
    <dgm:cxn modelId="{2D9582D9-90DF-493A-86F1-7064A60D84CF}" type="presParOf" srcId="{A8132C37-BBE6-4CCA-9DBC-B8B81FA9A29C}" destId="{27780F04-2D9F-4F35-ABEE-8AE9D4D5A67D}" srcOrd="0" destOrd="0" presId="urn:microsoft.com/office/officeart/2005/8/layout/bProcess3"/>
    <dgm:cxn modelId="{28013375-95A4-4B6A-8A10-DDB9831756E3}" type="presParOf" srcId="{F22AE55C-D950-4F22-8FBD-6C3643BAB5EC}" destId="{88D4B9DC-B79F-4697-A839-52E459200BAC}" srcOrd="6" destOrd="0" presId="urn:microsoft.com/office/officeart/2005/8/layout/bProcess3"/>
    <dgm:cxn modelId="{419D6649-0CD3-454E-831A-11326080E08B}" type="presParOf" srcId="{F22AE55C-D950-4F22-8FBD-6C3643BAB5EC}" destId="{0AA1D353-611B-4437-8D44-A890CDB343AF}" srcOrd="7" destOrd="0" presId="urn:microsoft.com/office/officeart/2005/8/layout/bProcess3"/>
    <dgm:cxn modelId="{2D30A668-38B2-4FE0-9436-813E98FEDDB9}" type="presParOf" srcId="{0AA1D353-611B-4437-8D44-A890CDB343AF}" destId="{16A59DB7-77E1-4C13-ABEF-410A3E8C823F}" srcOrd="0" destOrd="0" presId="urn:microsoft.com/office/officeart/2005/8/layout/bProcess3"/>
    <dgm:cxn modelId="{DF800E2E-22FC-4A23-8D7C-D5B7E9935222}" type="presParOf" srcId="{F22AE55C-D950-4F22-8FBD-6C3643BAB5EC}" destId="{5F06999B-324A-49DB-9FEB-F2D00FE0CBD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21D432-66D4-4CFD-BE60-B3BB1017164D}" type="doc">
      <dgm:prSet loTypeId="urn:microsoft.com/office/officeart/2005/8/layout/cycle3" loCatId="cycle" qsTypeId="urn:microsoft.com/office/officeart/2005/8/quickstyle/simple3" qsCatId="simple" csTypeId="urn:microsoft.com/office/officeart/2005/8/colors/colorful3" csCatId="colorful" phldr="1"/>
      <dgm:spPr/>
      <dgm:t>
        <a:bodyPr/>
        <a:lstStyle/>
        <a:p>
          <a:endParaRPr lang="es-CO"/>
        </a:p>
      </dgm:t>
    </dgm:pt>
    <dgm:pt modelId="{081C6D86-C2BF-4F7A-9973-D45DB0442201}">
      <dgm:prSet custT="1"/>
      <dgm:spPr/>
      <dgm:t>
        <a:bodyPr/>
        <a:lstStyle/>
        <a:p>
          <a:pPr rtl="0"/>
          <a:r>
            <a:rPr lang="es-ES_tradnl" sz="1400" smtClean="0">
              <a:latin typeface="Century Gothic" panose="020B0502020202020204" pitchFamily="34" charset="0"/>
            </a:rPr>
            <a:t>El metabolismo diario genera 13000-15000 mmol/dl de CO</a:t>
          </a:r>
          <a:r>
            <a:rPr lang="es-ES_tradnl" sz="1400" baseline="-25000" smtClean="0">
              <a:latin typeface="Century Gothic" panose="020B0502020202020204" pitchFamily="34" charset="0"/>
            </a:rPr>
            <a:t>2</a:t>
          </a:r>
          <a:r>
            <a:rPr lang="es-ES_tradnl" sz="1400" smtClean="0">
              <a:latin typeface="Century Gothic" panose="020B0502020202020204" pitchFamily="34" charset="0"/>
            </a:rPr>
            <a:t> que podría generar 13.000 mEq de H</a:t>
          </a:r>
          <a:r>
            <a:rPr lang="es-ES_tradnl" sz="1400" baseline="30000" smtClean="0">
              <a:latin typeface="Century Gothic" panose="020B0502020202020204" pitchFamily="34" charset="0"/>
            </a:rPr>
            <a:t>+ </a:t>
          </a:r>
          <a:r>
            <a:rPr lang="es-ES_tradnl" sz="1400" smtClean="0">
              <a:latin typeface="Century Gothic" panose="020B0502020202020204" pitchFamily="34" charset="0"/>
            </a:rPr>
            <a:t>cada día y otros ácidos aportados, </a:t>
          </a:r>
          <a:endParaRPr lang="es-CO" sz="1400" dirty="0">
            <a:latin typeface="Century Gothic" panose="020B0502020202020204" pitchFamily="34" charset="0"/>
          </a:endParaRPr>
        </a:p>
      </dgm:t>
    </dgm:pt>
    <dgm:pt modelId="{CC7BF386-E85C-4C81-9094-5FE082B3C226}" type="parTrans" cxnId="{D7D78D97-56FD-4BB4-B883-733DFD2FCC9D}">
      <dgm:prSet/>
      <dgm:spPr/>
      <dgm:t>
        <a:bodyPr/>
        <a:lstStyle/>
        <a:p>
          <a:endParaRPr lang="es-CO"/>
        </a:p>
      </dgm:t>
    </dgm:pt>
    <dgm:pt modelId="{CA171FCF-F8FD-403B-8BAF-5F9CAE6971FF}" type="sibTrans" cxnId="{D7D78D97-56FD-4BB4-B883-733DFD2FCC9D}">
      <dgm:prSet/>
      <dgm:spPr/>
      <dgm:t>
        <a:bodyPr/>
        <a:lstStyle/>
        <a:p>
          <a:endParaRPr lang="es-CO"/>
        </a:p>
      </dgm:t>
    </dgm:pt>
    <dgm:pt modelId="{88E50617-F6F2-4E3D-84E3-1BEF928B2CA0}">
      <dgm:prSet custT="1"/>
      <dgm:spPr/>
      <dgm:t>
        <a:bodyPr/>
        <a:lstStyle/>
        <a:p>
          <a:pPr rtl="0"/>
          <a:r>
            <a:rPr lang="es-ES_tradnl" sz="1400" smtClean="0">
              <a:latin typeface="Century Gothic" panose="020B0502020202020204" pitchFamily="34" charset="0"/>
            </a:rPr>
            <a:t>la dieta (aporta ácidos orgánicos, aminoácidos azufrados, residuos fosfato y sulfato) que aportan unos 70 mEq de H</a:t>
          </a:r>
          <a:r>
            <a:rPr lang="es-ES_tradnl" sz="1400" baseline="30000" smtClean="0">
              <a:latin typeface="Century Gothic" panose="020B0502020202020204" pitchFamily="34" charset="0"/>
            </a:rPr>
            <a:t>+ </a:t>
          </a:r>
          <a:r>
            <a:rPr lang="es-ES_tradnl" sz="1400" smtClean="0">
              <a:latin typeface="Century Gothic" panose="020B0502020202020204" pitchFamily="34" charset="0"/>
            </a:rPr>
            <a:t>también cada día.</a:t>
          </a:r>
          <a:endParaRPr lang="es-CO" sz="1400" dirty="0">
            <a:latin typeface="Century Gothic" panose="020B0502020202020204" pitchFamily="34" charset="0"/>
          </a:endParaRPr>
        </a:p>
      </dgm:t>
    </dgm:pt>
    <dgm:pt modelId="{43AECCBC-C41E-4C18-BC0A-66E32B6210A8}" type="parTrans" cxnId="{029331F2-D751-4AFC-9971-0E5197091814}">
      <dgm:prSet/>
      <dgm:spPr/>
      <dgm:t>
        <a:bodyPr/>
        <a:lstStyle/>
        <a:p>
          <a:endParaRPr lang="es-CO"/>
        </a:p>
      </dgm:t>
    </dgm:pt>
    <dgm:pt modelId="{250828CE-308F-4F31-A2CA-7008C745B80C}" type="sibTrans" cxnId="{029331F2-D751-4AFC-9971-0E5197091814}">
      <dgm:prSet/>
      <dgm:spPr/>
      <dgm:t>
        <a:bodyPr/>
        <a:lstStyle/>
        <a:p>
          <a:endParaRPr lang="es-CO"/>
        </a:p>
      </dgm:t>
    </dgm:pt>
    <dgm:pt modelId="{F0758513-47D5-400A-AE28-B6FDF128AF45}">
      <dgm:prSet custT="1"/>
      <dgm:spPr/>
      <dgm:t>
        <a:bodyPr/>
        <a:lstStyle/>
        <a:p>
          <a:pPr rtl="0"/>
          <a:r>
            <a:rPr lang="es-ES" sz="1400" smtClean="0">
              <a:latin typeface="Century Gothic" panose="020B0502020202020204" pitchFamily="34" charset="0"/>
            </a:rPr>
            <a:t>En condiciones normales la concentración de H</a:t>
          </a:r>
          <a:r>
            <a:rPr lang="es-ES" sz="1400" baseline="30000" smtClean="0">
              <a:latin typeface="Century Gothic" panose="020B0502020202020204" pitchFamily="34" charset="0"/>
            </a:rPr>
            <a:t>+</a:t>
          </a:r>
          <a:r>
            <a:rPr lang="es-ES" sz="1400" smtClean="0">
              <a:latin typeface="Century Gothic" panose="020B0502020202020204" pitchFamily="34" charset="0"/>
            </a:rPr>
            <a:t> del líquido extracelular es baja (de unos 40 nEq/l). </a:t>
          </a:r>
          <a:endParaRPr lang="es-CO" sz="1400" dirty="0">
            <a:latin typeface="Century Gothic" panose="020B0502020202020204" pitchFamily="34" charset="0"/>
          </a:endParaRPr>
        </a:p>
      </dgm:t>
    </dgm:pt>
    <dgm:pt modelId="{0CB45A5E-9A5E-47EA-A8D1-4BA7A1BAF44A}" type="parTrans" cxnId="{49948060-BCF9-47C8-9928-0DBDE5D03347}">
      <dgm:prSet/>
      <dgm:spPr/>
      <dgm:t>
        <a:bodyPr/>
        <a:lstStyle/>
        <a:p>
          <a:endParaRPr lang="es-CO"/>
        </a:p>
      </dgm:t>
    </dgm:pt>
    <dgm:pt modelId="{E35BB6D4-5618-407F-83C2-418BCD1AE25E}" type="sibTrans" cxnId="{49948060-BCF9-47C8-9928-0DBDE5D03347}">
      <dgm:prSet/>
      <dgm:spPr/>
      <dgm:t>
        <a:bodyPr/>
        <a:lstStyle/>
        <a:p>
          <a:endParaRPr lang="es-CO"/>
        </a:p>
      </dgm:t>
    </dgm:pt>
    <dgm:pt modelId="{54E48137-CFE1-4C61-8702-A9BC401F6CDA}">
      <dgm:prSet custT="1"/>
      <dgm:spPr/>
      <dgm:t>
        <a:bodyPr/>
        <a:lstStyle/>
        <a:p>
          <a:pPr rtl="0"/>
          <a:r>
            <a:rPr lang="es-ES" sz="1400" smtClean="0">
              <a:latin typeface="Century Gothic" panose="020B0502020202020204" pitchFamily="34" charset="0"/>
            </a:rPr>
            <a:t>Pequeñas fluctuaciones de la misma van a tener repercusiones importantes sobre determinados procesos vitales. </a:t>
          </a:r>
          <a:endParaRPr lang="es-CO" sz="1400" dirty="0">
            <a:latin typeface="Century Gothic" panose="020B0502020202020204" pitchFamily="34" charset="0"/>
          </a:endParaRPr>
        </a:p>
      </dgm:t>
    </dgm:pt>
    <dgm:pt modelId="{D5053EE1-6DA7-477A-AB1C-EC1011DC3AD9}" type="parTrans" cxnId="{8ED710F9-2DEE-4B09-A385-C126CA05DF1C}">
      <dgm:prSet/>
      <dgm:spPr/>
      <dgm:t>
        <a:bodyPr/>
        <a:lstStyle/>
        <a:p>
          <a:endParaRPr lang="es-CO"/>
        </a:p>
      </dgm:t>
    </dgm:pt>
    <dgm:pt modelId="{7B387608-6D4B-49EF-B433-134350D45221}" type="sibTrans" cxnId="{8ED710F9-2DEE-4B09-A385-C126CA05DF1C}">
      <dgm:prSet/>
      <dgm:spPr/>
      <dgm:t>
        <a:bodyPr/>
        <a:lstStyle/>
        <a:p>
          <a:endParaRPr lang="es-CO"/>
        </a:p>
      </dgm:t>
    </dgm:pt>
    <dgm:pt modelId="{99ACB1BC-472B-44FA-A56E-9A94CC26AEBB}">
      <dgm:prSet custT="1"/>
      <dgm:spPr/>
      <dgm:t>
        <a:bodyPr/>
        <a:lstStyle/>
        <a:p>
          <a:pPr rtl="0"/>
          <a:r>
            <a:rPr lang="es-ES" sz="1400" dirty="0" smtClean="0">
              <a:latin typeface="Century Gothic" panose="020B0502020202020204" pitchFamily="34" charset="0"/>
            </a:rPr>
            <a:t>Existen unos límites relativamente estrechos entre los cuales la concentración de H</a:t>
          </a:r>
          <a:r>
            <a:rPr lang="es-ES" sz="1400" baseline="30000" dirty="0" smtClean="0">
              <a:latin typeface="Century Gothic" panose="020B0502020202020204" pitchFamily="34" charset="0"/>
            </a:rPr>
            <a:t>+</a:t>
          </a:r>
          <a:r>
            <a:rPr lang="es-ES" sz="1400" dirty="0" smtClean="0">
              <a:latin typeface="Century Gothic" panose="020B0502020202020204" pitchFamily="34" charset="0"/>
            </a:rPr>
            <a:t> es compatible con la vida. </a:t>
          </a:r>
          <a:endParaRPr lang="es-CO" sz="1400" dirty="0">
            <a:latin typeface="Century Gothic" panose="020B0502020202020204" pitchFamily="34" charset="0"/>
          </a:endParaRPr>
        </a:p>
      </dgm:t>
    </dgm:pt>
    <dgm:pt modelId="{75C4B844-8CC9-46D6-A947-3154D5928528}" type="parTrans" cxnId="{2C4CA7F5-CDE8-4BB2-A802-9A9D4C53711C}">
      <dgm:prSet/>
      <dgm:spPr/>
      <dgm:t>
        <a:bodyPr/>
        <a:lstStyle/>
        <a:p>
          <a:endParaRPr lang="es-CO"/>
        </a:p>
      </dgm:t>
    </dgm:pt>
    <dgm:pt modelId="{7CE7B100-1B41-44BB-BF46-5559635DF55A}" type="sibTrans" cxnId="{2C4CA7F5-CDE8-4BB2-A802-9A9D4C53711C}">
      <dgm:prSet/>
      <dgm:spPr/>
      <dgm:t>
        <a:bodyPr/>
        <a:lstStyle/>
        <a:p>
          <a:endParaRPr lang="es-CO"/>
        </a:p>
      </dgm:t>
    </dgm:pt>
    <dgm:pt modelId="{4C07187C-C599-4BFA-8EFB-DE872D02ED2A}" type="pres">
      <dgm:prSet presAssocID="{F921D432-66D4-4CFD-BE60-B3BB1017164D}" presName="Name0" presStyleCnt="0">
        <dgm:presLayoutVars>
          <dgm:dir/>
          <dgm:resizeHandles val="exact"/>
        </dgm:presLayoutVars>
      </dgm:prSet>
      <dgm:spPr/>
      <dgm:t>
        <a:bodyPr/>
        <a:lstStyle/>
        <a:p>
          <a:endParaRPr lang="es-CO"/>
        </a:p>
      </dgm:t>
    </dgm:pt>
    <dgm:pt modelId="{A71D0820-D0F2-4777-8199-999F4CAF8DE6}" type="pres">
      <dgm:prSet presAssocID="{F921D432-66D4-4CFD-BE60-B3BB1017164D}" presName="cycle" presStyleCnt="0"/>
      <dgm:spPr/>
      <dgm:t>
        <a:bodyPr/>
        <a:lstStyle/>
        <a:p>
          <a:endParaRPr lang="es-CO"/>
        </a:p>
      </dgm:t>
    </dgm:pt>
    <dgm:pt modelId="{B9D6025E-E3B6-4CDF-A2D7-AA399153AF08}" type="pres">
      <dgm:prSet presAssocID="{081C6D86-C2BF-4F7A-9973-D45DB0442201}" presName="nodeFirstNode" presStyleLbl="node1" presStyleIdx="0" presStyleCnt="5" custScaleX="106533" custRadScaleRad="93433" custRadScaleInc="-1202">
        <dgm:presLayoutVars>
          <dgm:bulletEnabled val="1"/>
        </dgm:presLayoutVars>
      </dgm:prSet>
      <dgm:spPr/>
      <dgm:t>
        <a:bodyPr/>
        <a:lstStyle/>
        <a:p>
          <a:endParaRPr lang="es-CO"/>
        </a:p>
      </dgm:t>
    </dgm:pt>
    <dgm:pt modelId="{33F97D61-ED1C-4AAA-9946-C6D62AB3B09D}" type="pres">
      <dgm:prSet presAssocID="{CA171FCF-F8FD-403B-8BAF-5F9CAE6971FF}" presName="sibTransFirstNode" presStyleLbl="bgShp" presStyleIdx="0" presStyleCnt="1"/>
      <dgm:spPr/>
      <dgm:t>
        <a:bodyPr/>
        <a:lstStyle/>
        <a:p>
          <a:endParaRPr lang="es-CO"/>
        </a:p>
      </dgm:t>
    </dgm:pt>
    <dgm:pt modelId="{DD016BA7-FF3D-4864-8F46-CE46522E3897}" type="pres">
      <dgm:prSet presAssocID="{88E50617-F6F2-4E3D-84E3-1BEF928B2CA0}" presName="nodeFollowingNodes" presStyleLbl="node1" presStyleIdx="1" presStyleCnt="5" custScaleX="111695" custScaleY="113824" custRadScaleRad="106736" custRadScaleInc="8042">
        <dgm:presLayoutVars>
          <dgm:bulletEnabled val="1"/>
        </dgm:presLayoutVars>
      </dgm:prSet>
      <dgm:spPr/>
      <dgm:t>
        <a:bodyPr/>
        <a:lstStyle/>
        <a:p>
          <a:endParaRPr lang="es-CO"/>
        </a:p>
      </dgm:t>
    </dgm:pt>
    <dgm:pt modelId="{F75DB7B1-8F01-4CBC-8B5C-B333BD1BF59B}" type="pres">
      <dgm:prSet presAssocID="{F0758513-47D5-400A-AE28-B6FDF128AF45}" presName="nodeFollowingNodes" presStyleLbl="node1" presStyleIdx="2" presStyleCnt="5" custScaleY="127079" custRadScaleRad="104738" custRadScaleInc="4392">
        <dgm:presLayoutVars>
          <dgm:bulletEnabled val="1"/>
        </dgm:presLayoutVars>
      </dgm:prSet>
      <dgm:spPr/>
      <dgm:t>
        <a:bodyPr/>
        <a:lstStyle/>
        <a:p>
          <a:endParaRPr lang="es-CO"/>
        </a:p>
      </dgm:t>
    </dgm:pt>
    <dgm:pt modelId="{7C55E1A2-2B92-47C7-9E42-D9C3802AE4D4}" type="pres">
      <dgm:prSet presAssocID="{54E48137-CFE1-4C61-8702-A9BC401F6CDA}" presName="nodeFollowingNodes" presStyleLbl="node1" presStyleIdx="3" presStyleCnt="5" custScaleY="126393" custRadScaleRad="105233" custRadScaleInc="-2761">
        <dgm:presLayoutVars>
          <dgm:bulletEnabled val="1"/>
        </dgm:presLayoutVars>
      </dgm:prSet>
      <dgm:spPr/>
      <dgm:t>
        <a:bodyPr/>
        <a:lstStyle/>
        <a:p>
          <a:endParaRPr lang="es-CO"/>
        </a:p>
      </dgm:t>
    </dgm:pt>
    <dgm:pt modelId="{EC7CF624-2332-4EF1-BB16-FEC0327318A2}" type="pres">
      <dgm:prSet presAssocID="{99ACB1BC-472B-44FA-A56E-9A94CC26AEBB}" presName="nodeFollowingNodes" presStyleLbl="node1" presStyleIdx="4" presStyleCnt="5" custScaleX="116815" custScaleY="124534" custRadScaleRad="105822" custRadScaleInc="-7849">
        <dgm:presLayoutVars>
          <dgm:bulletEnabled val="1"/>
        </dgm:presLayoutVars>
      </dgm:prSet>
      <dgm:spPr/>
      <dgm:t>
        <a:bodyPr/>
        <a:lstStyle/>
        <a:p>
          <a:endParaRPr lang="es-CO"/>
        </a:p>
      </dgm:t>
    </dgm:pt>
  </dgm:ptLst>
  <dgm:cxnLst>
    <dgm:cxn modelId="{9B89552D-2DF4-490D-8A2E-091267214977}" type="presOf" srcId="{081C6D86-C2BF-4F7A-9973-D45DB0442201}" destId="{B9D6025E-E3B6-4CDF-A2D7-AA399153AF08}" srcOrd="0" destOrd="0" presId="urn:microsoft.com/office/officeart/2005/8/layout/cycle3"/>
    <dgm:cxn modelId="{78A6B796-CBE6-46FD-B96A-436C0386C4B5}" type="presOf" srcId="{F921D432-66D4-4CFD-BE60-B3BB1017164D}" destId="{4C07187C-C599-4BFA-8EFB-DE872D02ED2A}" srcOrd="0" destOrd="0" presId="urn:microsoft.com/office/officeart/2005/8/layout/cycle3"/>
    <dgm:cxn modelId="{F32F982C-09D0-479B-B8BA-6C3FEFBE6652}" type="presOf" srcId="{CA171FCF-F8FD-403B-8BAF-5F9CAE6971FF}" destId="{33F97D61-ED1C-4AAA-9946-C6D62AB3B09D}" srcOrd="0" destOrd="0" presId="urn:microsoft.com/office/officeart/2005/8/layout/cycle3"/>
    <dgm:cxn modelId="{3C827BE2-388C-4F45-88A0-D92B1753DAA9}" type="presOf" srcId="{F0758513-47D5-400A-AE28-B6FDF128AF45}" destId="{F75DB7B1-8F01-4CBC-8B5C-B333BD1BF59B}" srcOrd="0" destOrd="0" presId="urn:microsoft.com/office/officeart/2005/8/layout/cycle3"/>
    <dgm:cxn modelId="{49948060-BCF9-47C8-9928-0DBDE5D03347}" srcId="{F921D432-66D4-4CFD-BE60-B3BB1017164D}" destId="{F0758513-47D5-400A-AE28-B6FDF128AF45}" srcOrd="2" destOrd="0" parTransId="{0CB45A5E-9A5E-47EA-A8D1-4BA7A1BAF44A}" sibTransId="{E35BB6D4-5618-407F-83C2-418BCD1AE25E}"/>
    <dgm:cxn modelId="{B22B4B32-A58F-4834-9477-520973D7D569}" type="presOf" srcId="{88E50617-F6F2-4E3D-84E3-1BEF928B2CA0}" destId="{DD016BA7-FF3D-4864-8F46-CE46522E3897}" srcOrd="0" destOrd="0" presId="urn:microsoft.com/office/officeart/2005/8/layout/cycle3"/>
    <dgm:cxn modelId="{8ED710F9-2DEE-4B09-A385-C126CA05DF1C}" srcId="{F921D432-66D4-4CFD-BE60-B3BB1017164D}" destId="{54E48137-CFE1-4C61-8702-A9BC401F6CDA}" srcOrd="3" destOrd="0" parTransId="{D5053EE1-6DA7-477A-AB1C-EC1011DC3AD9}" sibTransId="{7B387608-6D4B-49EF-B433-134350D45221}"/>
    <dgm:cxn modelId="{029331F2-D751-4AFC-9971-0E5197091814}" srcId="{F921D432-66D4-4CFD-BE60-B3BB1017164D}" destId="{88E50617-F6F2-4E3D-84E3-1BEF928B2CA0}" srcOrd="1" destOrd="0" parTransId="{43AECCBC-C41E-4C18-BC0A-66E32B6210A8}" sibTransId="{250828CE-308F-4F31-A2CA-7008C745B80C}"/>
    <dgm:cxn modelId="{2C4CA7F5-CDE8-4BB2-A802-9A9D4C53711C}" srcId="{F921D432-66D4-4CFD-BE60-B3BB1017164D}" destId="{99ACB1BC-472B-44FA-A56E-9A94CC26AEBB}" srcOrd="4" destOrd="0" parTransId="{75C4B844-8CC9-46D6-A947-3154D5928528}" sibTransId="{7CE7B100-1B41-44BB-BF46-5559635DF55A}"/>
    <dgm:cxn modelId="{E8D94B8E-B4EC-4EC6-BC1C-6D86EFE8DB7E}" type="presOf" srcId="{99ACB1BC-472B-44FA-A56E-9A94CC26AEBB}" destId="{EC7CF624-2332-4EF1-BB16-FEC0327318A2}" srcOrd="0" destOrd="0" presId="urn:microsoft.com/office/officeart/2005/8/layout/cycle3"/>
    <dgm:cxn modelId="{D7D78D97-56FD-4BB4-B883-733DFD2FCC9D}" srcId="{F921D432-66D4-4CFD-BE60-B3BB1017164D}" destId="{081C6D86-C2BF-4F7A-9973-D45DB0442201}" srcOrd="0" destOrd="0" parTransId="{CC7BF386-E85C-4C81-9094-5FE082B3C226}" sibTransId="{CA171FCF-F8FD-403B-8BAF-5F9CAE6971FF}"/>
    <dgm:cxn modelId="{F6DDC38C-8DF0-477D-98C8-3053459AC166}" type="presOf" srcId="{54E48137-CFE1-4C61-8702-A9BC401F6CDA}" destId="{7C55E1A2-2B92-47C7-9E42-D9C3802AE4D4}" srcOrd="0" destOrd="0" presId="urn:microsoft.com/office/officeart/2005/8/layout/cycle3"/>
    <dgm:cxn modelId="{A47E326C-2EDB-46E0-AEBD-BD48BE0A8B7F}" type="presParOf" srcId="{4C07187C-C599-4BFA-8EFB-DE872D02ED2A}" destId="{A71D0820-D0F2-4777-8199-999F4CAF8DE6}" srcOrd="0" destOrd="0" presId="urn:microsoft.com/office/officeart/2005/8/layout/cycle3"/>
    <dgm:cxn modelId="{8C44A9E5-24CF-4148-A1F1-F2BF4094D666}" type="presParOf" srcId="{A71D0820-D0F2-4777-8199-999F4CAF8DE6}" destId="{B9D6025E-E3B6-4CDF-A2D7-AA399153AF08}" srcOrd="0" destOrd="0" presId="urn:microsoft.com/office/officeart/2005/8/layout/cycle3"/>
    <dgm:cxn modelId="{FE66CE37-E1F5-4FD4-99AD-C16E8B166F75}" type="presParOf" srcId="{A71D0820-D0F2-4777-8199-999F4CAF8DE6}" destId="{33F97D61-ED1C-4AAA-9946-C6D62AB3B09D}" srcOrd="1" destOrd="0" presId="urn:microsoft.com/office/officeart/2005/8/layout/cycle3"/>
    <dgm:cxn modelId="{F1292AC7-3E84-4839-BD1B-E04776CB829E}" type="presParOf" srcId="{A71D0820-D0F2-4777-8199-999F4CAF8DE6}" destId="{DD016BA7-FF3D-4864-8F46-CE46522E3897}" srcOrd="2" destOrd="0" presId="urn:microsoft.com/office/officeart/2005/8/layout/cycle3"/>
    <dgm:cxn modelId="{EB02B686-1D05-47FA-B0FD-381DF997DE3D}" type="presParOf" srcId="{A71D0820-D0F2-4777-8199-999F4CAF8DE6}" destId="{F75DB7B1-8F01-4CBC-8B5C-B333BD1BF59B}" srcOrd="3" destOrd="0" presId="urn:microsoft.com/office/officeart/2005/8/layout/cycle3"/>
    <dgm:cxn modelId="{42446F9F-4B58-4205-89CC-28BBE9CFE3C2}" type="presParOf" srcId="{A71D0820-D0F2-4777-8199-999F4CAF8DE6}" destId="{7C55E1A2-2B92-47C7-9E42-D9C3802AE4D4}" srcOrd="4" destOrd="0" presId="urn:microsoft.com/office/officeart/2005/8/layout/cycle3"/>
    <dgm:cxn modelId="{22F016E4-9441-4E86-80EB-C93F334F35CE}" type="presParOf" srcId="{A71D0820-D0F2-4777-8199-999F4CAF8DE6}" destId="{EC7CF624-2332-4EF1-BB16-FEC0327318A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9BD431-7ADC-4786-9BCB-3A28013B1790}"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s-CO"/>
        </a:p>
      </dgm:t>
    </dgm:pt>
    <dgm:pt modelId="{0F58662C-16EE-48AE-BC93-BCB96F24AFD9}">
      <dgm:prSet custT="1"/>
      <dgm:spPr/>
      <dgm:t>
        <a:bodyPr/>
        <a:lstStyle/>
        <a:p>
          <a:pPr rtl="0"/>
          <a:r>
            <a:rPr lang="es-ES" sz="1800" smtClean="0">
              <a:solidFill>
                <a:schemeClr val="tx1"/>
              </a:solidFill>
              <a:latin typeface="Century Gothic" panose="020B0502020202020204" pitchFamily="34" charset="0"/>
            </a:rPr>
            <a:t>Al ser un gas, el CO2 va a ser eliminado prácticamente en su totalidad por los pulmones sin que se produzca una retención neta de ácido, por lo que se denomina </a:t>
          </a:r>
          <a:r>
            <a:rPr lang="es-ES" sz="1800" b="1" i="1" smtClean="0">
              <a:solidFill>
                <a:schemeClr val="tx1"/>
              </a:solidFill>
              <a:latin typeface="Century Gothic" panose="020B0502020202020204" pitchFamily="34" charset="0"/>
            </a:rPr>
            <a:t>ácido volátil</a:t>
          </a:r>
          <a:r>
            <a:rPr lang="es-ES" sz="1800" smtClean="0">
              <a:solidFill>
                <a:schemeClr val="tx1"/>
              </a:solidFill>
              <a:latin typeface="Century Gothic" panose="020B0502020202020204" pitchFamily="34" charset="0"/>
            </a:rPr>
            <a:t>. </a:t>
          </a:r>
          <a:endParaRPr lang="es-CO" sz="1800" dirty="0">
            <a:solidFill>
              <a:schemeClr val="tx1"/>
            </a:solidFill>
            <a:latin typeface="Century Gothic" panose="020B0502020202020204" pitchFamily="34" charset="0"/>
          </a:endParaRPr>
        </a:p>
      </dgm:t>
    </dgm:pt>
    <dgm:pt modelId="{1ADD51E7-37AB-4807-B718-58C2EF3B7E65}" type="parTrans" cxnId="{061E29B3-3FB3-48C3-8528-AAD2102B8A19}">
      <dgm:prSet/>
      <dgm:spPr/>
      <dgm:t>
        <a:bodyPr/>
        <a:lstStyle/>
        <a:p>
          <a:endParaRPr lang="es-CO"/>
        </a:p>
      </dgm:t>
    </dgm:pt>
    <dgm:pt modelId="{817F8B18-1CB5-49CA-8DA8-91112D2B4D02}" type="sibTrans" cxnId="{061E29B3-3FB3-48C3-8528-AAD2102B8A19}">
      <dgm:prSet/>
      <dgm:spPr/>
      <dgm:t>
        <a:bodyPr/>
        <a:lstStyle/>
        <a:p>
          <a:endParaRPr lang="es-CO"/>
        </a:p>
      </dgm:t>
    </dgm:pt>
    <dgm:pt modelId="{7C07D843-F9D0-4792-8954-D932B3563628}">
      <dgm:prSet custT="1"/>
      <dgm:spPr/>
      <dgm:t>
        <a:bodyPr/>
        <a:lstStyle/>
        <a:p>
          <a:pPr rtl="0"/>
          <a:r>
            <a:rPr lang="es-ES" sz="1800" smtClean="0">
              <a:solidFill>
                <a:schemeClr val="tx1"/>
              </a:solidFill>
              <a:latin typeface="Century Gothic" panose="020B0502020202020204" pitchFamily="34" charset="0"/>
            </a:rPr>
            <a:t>el metabolismo va a generar una serie de ácidos no volátiles, también denominados </a:t>
          </a:r>
          <a:r>
            <a:rPr lang="es-ES" sz="1800" b="1" i="1" smtClean="0">
              <a:solidFill>
                <a:schemeClr val="tx1"/>
              </a:solidFill>
              <a:latin typeface="Century Gothic" panose="020B0502020202020204" pitchFamily="34" charset="0"/>
            </a:rPr>
            <a:t>ácidos fijos</a:t>
          </a:r>
          <a:r>
            <a:rPr lang="es-ES" sz="1800" smtClean="0">
              <a:solidFill>
                <a:schemeClr val="tx1"/>
              </a:solidFill>
              <a:latin typeface="Century Gothic" panose="020B0502020202020204" pitchFamily="34" charset="0"/>
            </a:rPr>
            <a:t> que representan de un 1-2% de la carga ácida y cuya principal fuente es el catabolismo oxidativo de los aminoácidos sulfurados de las proteínas. </a:t>
          </a:r>
          <a:endParaRPr lang="es-CO" sz="1800" dirty="0">
            <a:solidFill>
              <a:schemeClr val="tx1"/>
            </a:solidFill>
            <a:latin typeface="Century Gothic" panose="020B0502020202020204" pitchFamily="34" charset="0"/>
          </a:endParaRPr>
        </a:p>
      </dgm:t>
    </dgm:pt>
    <dgm:pt modelId="{3B6D6AC7-95E4-4D3C-9F07-B5E50BFF60C1}" type="parTrans" cxnId="{701276F2-49D5-4DBA-AC1C-D66283536DDD}">
      <dgm:prSet/>
      <dgm:spPr/>
      <dgm:t>
        <a:bodyPr/>
        <a:lstStyle/>
        <a:p>
          <a:endParaRPr lang="es-CO"/>
        </a:p>
      </dgm:t>
    </dgm:pt>
    <dgm:pt modelId="{733CA076-D5AD-4804-A2E6-30EBE902E37C}" type="sibTrans" cxnId="{701276F2-49D5-4DBA-AC1C-D66283536DDD}">
      <dgm:prSet/>
      <dgm:spPr/>
      <dgm:t>
        <a:bodyPr/>
        <a:lstStyle/>
        <a:p>
          <a:endParaRPr lang="es-CO"/>
        </a:p>
      </dgm:t>
    </dgm:pt>
    <dgm:pt modelId="{03E7687C-045C-407B-BEA0-1F9A135179CD}">
      <dgm:prSet custT="1"/>
      <dgm:spPr/>
      <dgm:t>
        <a:bodyPr/>
        <a:lstStyle/>
        <a:p>
          <a:pPr rtl="0"/>
          <a:r>
            <a:rPr lang="es-ES" sz="1800" dirty="0" smtClean="0">
              <a:solidFill>
                <a:schemeClr val="tx1"/>
              </a:solidFill>
              <a:latin typeface="Century Gothic" panose="020B0502020202020204" pitchFamily="34" charset="0"/>
            </a:rPr>
            <a:t>Estos ácidos fijos no pueden ser eliminados por el pulmón siendo el riñón el principal órgano responsable en la eliminación de los mismos.</a:t>
          </a:r>
          <a:endParaRPr lang="es-CO" sz="1800" dirty="0">
            <a:solidFill>
              <a:schemeClr val="tx1"/>
            </a:solidFill>
            <a:latin typeface="Century Gothic" panose="020B0502020202020204" pitchFamily="34" charset="0"/>
          </a:endParaRPr>
        </a:p>
      </dgm:t>
    </dgm:pt>
    <dgm:pt modelId="{9AC5F059-1092-4FF7-BC69-EBAD4C62647C}" type="parTrans" cxnId="{FC501066-FDE6-45CC-8F19-CF018561C913}">
      <dgm:prSet/>
      <dgm:spPr/>
      <dgm:t>
        <a:bodyPr/>
        <a:lstStyle/>
        <a:p>
          <a:endParaRPr lang="es-CO"/>
        </a:p>
      </dgm:t>
    </dgm:pt>
    <dgm:pt modelId="{22A38067-A91C-4E52-9ABB-86CFE3F58540}" type="sibTrans" cxnId="{FC501066-FDE6-45CC-8F19-CF018561C913}">
      <dgm:prSet/>
      <dgm:spPr/>
      <dgm:t>
        <a:bodyPr/>
        <a:lstStyle/>
        <a:p>
          <a:endParaRPr lang="es-CO"/>
        </a:p>
      </dgm:t>
    </dgm:pt>
    <dgm:pt modelId="{529657E8-C0C2-4588-B2C7-2FBF399650C5}" type="pres">
      <dgm:prSet presAssocID="{E49BD431-7ADC-4786-9BCB-3A28013B1790}" presName="Name0" presStyleCnt="0">
        <dgm:presLayoutVars>
          <dgm:dir/>
          <dgm:resizeHandles val="exact"/>
        </dgm:presLayoutVars>
      </dgm:prSet>
      <dgm:spPr/>
      <dgm:t>
        <a:bodyPr/>
        <a:lstStyle/>
        <a:p>
          <a:endParaRPr lang="es-CO"/>
        </a:p>
      </dgm:t>
    </dgm:pt>
    <dgm:pt modelId="{8C4D61A5-B8FB-43C8-BB9D-20B82538EA13}" type="pres">
      <dgm:prSet presAssocID="{0F58662C-16EE-48AE-BC93-BCB96F24AFD9}" presName="node" presStyleLbl="node1" presStyleIdx="0" presStyleCnt="3">
        <dgm:presLayoutVars>
          <dgm:bulletEnabled val="1"/>
        </dgm:presLayoutVars>
      </dgm:prSet>
      <dgm:spPr/>
      <dgm:t>
        <a:bodyPr/>
        <a:lstStyle/>
        <a:p>
          <a:endParaRPr lang="es-CO"/>
        </a:p>
      </dgm:t>
    </dgm:pt>
    <dgm:pt modelId="{FEE94629-386C-4873-9393-F05228460034}" type="pres">
      <dgm:prSet presAssocID="{817F8B18-1CB5-49CA-8DA8-91112D2B4D02}" presName="sibTrans" presStyleLbl="sibTrans1D1" presStyleIdx="0" presStyleCnt="2"/>
      <dgm:spPr/>
      <dgm:t>
        <a:bodyPr/>
        <a:lstStyle/>
        <a:p>
          <a:endParaRPr lang="es-CO"/>
        </a:p>
      </dgm:t>
    </dgm:pt>
    <dgm:pt modelId="{B87F62A2-9EB3-4806-AF8B-E97750AD3CDD}" type="pres">
      <dgm:prSet presAssocID="{817F8B18-1CB5-49CA-8DA8-91112D2B4D02}" presName="connectorText" presStyleLbl="sibTrans1D1" presStyleIdx="0" presStyleCnt="2"/>
      <dgm:spPr/>
      <dgm:t>
        <a:bodyPr/>
        <a:lstStyle/>
        <a:p>
          <a:endParaRPr lang="es-CO"/>
        </a:p>
      </dgm:t>
    </dgm:pt>
    <dgm:pt modelId="{1B83B590-7E49-477C-AC93-62B232CC70D5}" type="pres">
      <dgm:prSet presAssocID="{7C07D843-F9D0-4792-8954-D932B3563628}" presName="node" presStyleLbl="node1" presStyleIdx="1" presStyleCnt="3" custScaleX="111418" custLinFactNeighborX="-12875" custLinFactNeighborY="-550">
        <dgm:presLayoutVars>
          <dgm:bulletEnabled val="1"/>
        </dgm:presLayoutVars>
      </dgm:prSet>
      <dgm:spPr/>
      <dgm:t>
        <a:bodyPr/>
        <a:lstStyle/>
        <a:p>
          <a:endParaRPr lang="es-CO"/>
        </a:p>
      </dgm:t>
    </dgm:pt>
    <dgm:pt modelId="{3BF00553-7FFD-460B-BFFF-0097D62BBC63}" type="pres">
      <dgm:prSet presAssocID="{733CA076-D5AD-4804-A2E6-30EBE902E37C}" presName="sibTrans" presStyleLbl="sibTrans1D1" presStyleIdx="1" presStyleCnt="2"/>
      <dgm:spPr/>
      <dgm:t>
        <a:bodyPr/>
        <a:lstStyle/>
        <a:p>
          <a:endParaRPr lang="es-CO"/>
        </a:p>
      </dgm:t>
    </dgm:pt>
    <dgm:pt modelId="{1453DB2B-2846-44FD-8476-83EA9617B7BA}" type="pres">
      <dgm:prSet presAssocID="{733CA076-D5AD-4804-A2E6-30EBE902E37C}" presName="connectorText" presStyleLbl="sibTrans1D1" presStyleIdx="1" presStyleCnt="2"/>
      <dgm:spPr/>
      <dgm:t>
        <a:bodyPr/>
        <a:lstStyle/>
        <a:p>
          <a:endParaRPr lang="es-CO"/>
        </a:p>
      </dgm:t>
    </dgm:pt>
    <dgm:pt modelId="{B40CD91A-A69E-4FCB-B567-84E68770BE97}" type="pres">
      <dgm:prSet presAssocID="{03E7687C-045C-407B-BEA0-1F9A135179CD}" presName="node" presStyleLbl="node1" presStyleIdx="2" presStyleCnt="3" custScaleX="184458" custLinFactNeighborX="29809" custLinFactNeighborY="-550">
        <dgm:presLayoutVars>
          <dgm:bulletEnabled val="1"/>
        </dgm:presLayoutVars>
      </dgm:prSet>
      <dgm:spPr/>
      <dgm:t>
        <a:bodyPr/>
        <a:lstStyle/>
        <a:p>
          <a:endParaRPr lang="es-CO"/>
        </a:p>
      </dgm:t>
    </dgm:pt>
  </dgm:ptLst>
  <dgm:cxnLst>
    <dgm:cxn modelId="{4EEF26E0-707C-4804-A7DD-E90B065AED1E}" type="presOf" srcId="{733CA076-D5AD-4804-A2E6-30EBE902E37C}" destId="{1453DB2B-2846-44FD-8476-83EA9617B7BA}" srcOrd="1" destOrd="0" presId="urn:microsoft.com/office/officeart/2005/8/layout/bProcess3"/>
    <dgm:cxn modelId="{061E29B3-3FB3-48C3-8528-AAD2102B8A19}" srcId="{E49BD431-7ADC-4786-9BCB-3A28013B1790}" destId="{0F58662C-16EE-48AE-BC93-BCB96F24AFD9}" srcOrd="0" destOrd="0" parTransId="{1ADD51E7-37AB-4807-B718-58C2EF3B7E65}" sibTransId="{817F8B18-1CB5-49CA-8DA8-91112D2B4D02}"/>
    <dgm:cxn modelId="{FC501066-FDE6-45CC-8F19-CF018561C913}" srcId="{E49BD431-7ADC-4786-9BCB-3A28013B1790}" destId="{03E7687C-045C-407B-BEA0-1F9A135179CD}" srcOrd="2" destOrd="0" parTransId="{9AC5F059-1092-4FF7-BC69-EBAD4C62647C}" sibTransId="{22A38067-A91C-4E52-9ABB-86CFE3F58540}"/>
    <dgm:cxn modelId="{F1B10928-5DC8-4A05-97B6-FFF60FA7E27A}" type="presOf" srcId="{817F8B18-1CB5-49CA-8DA8-91112D2B4D02}" destId="{FEE94629-386C-4873-9393-F05228460034}" srcOrd="0" destOrd="0" presId="urn:microsoft.com/office/officeart/2005/8/layout/bProcess3"/>
    <dgm:cxn modelId="{870D5D47-A080-4E98-A1CC-AEF62D948DBB}" type="presOf" srcId="{E49BD431-7ADC-4786-9BCB-3A28013B1790}" destId="{529657E8-C0C2-4588-B2C7-2FBF399650C5}" srcOrd="0" destOrd="0" presId="urn:microsoft.com/office/officeart/2005/8/layout/bProcess3"/>
    <dgm:cxn modelId="{3F2B18F2-EEEB-453A-B629-7D5D445491CC}" type="presOf" srcId="{03E7687C-045C-407B-BEA0-1F9A135179CD}" destId="{B40CD91A-A69E-4FCB-B567-84E68770BE97}" srcOrd="0" destOrd="0" presId="urn:microsoft.com/office/officeart/2005/8/layout/bProcess3"/>
    <dgm:cxn modelId="{701276F2-49D5-4DBA-AC1C-D66283536DDD}" srcId="{E49BD431-7ADC-4786-9BCB-3A28013B1790}" destId="{7C07D843-F9D0-4792-8954-D932B3563628}" srcOrd="1" destOrd="0" parTransId="{3B6D6AC7-95E4-4D3C-9F07-B5E50BFF60C1}" sibTransId="{733CA076-D5AD-4804-A2E6-30EBE902E37C}"/>
    <dgm:cxn modelId="{804644AC-473B-4C6A-AD0D-39B00ECE3570}" type="presOf" srcId="{817F8B18-1CB5-49CA-8DA8-91112D2B4D02}" destId="{B87F62A2-9EB3-4806-AF8B-E97750AD3CDD}" srcOrd="1" destOrd="0" presId="urn:microsoft.com/office/officeart/2005/8/layout/bProcess3"/>
    <dgm:cxn modelId="{74E5EA17-AD54-47BB-928E-BC2A16FB159F}" type="presOf" srcId="{733CA076-D5AD-4804-A2E6-30EBE902E37C}" destId="{3BF00553-7FFD-460B-BFFF-0097D62BBC63}" srcOrd="0" destOrd="0" presId="urn:microsoft.com/office/officeart/2005/8/layout/bProcess3"/>
    <dgm:cxn modelId="{71B2FE42-390D-494F-B62E-E7BAA7A3CA1B}" type="presOf" srcId="{0F58662C-16EE-48AE-BC93-BCB96F24AFD9}" destId="{8C4D61A5-B8FB-43C8-BB9D-20B82538EA13}" srcOrd="0" destOrd="0" presId="urn:microsoft.com/office/officeart/2005/8/layout/bProcess3"/>
    <dgm:cxn modelId="{86A6A827-703A-4C5C-ADFA-8C60F8CE423E}" type="presOf" srcId="{7C07D843-F9D0-4792-8954-D932B3563628}" destId="{1B83B590-7E49-477C-AC93-62B232CC70D5}" srcOrd="0" destOrd="0" presId="urn:microsoft.com/office/officeart/2005/8/layout/bProcess3"/>
    <dgm:cxn modelId="{92F0D0EC-9BC7-4C47-9737-ED09DA1BE40B}" type="presParOf" srcId="{529657E8-C0C2-4588-B2C7-2FBF399650C5}" destId="{8C4D61A5-B8FB-43C8-BB9D-20B82538EA13}" srcOrd="0" destOrd="0" presId="urn:microsoft.com/office/officeart/2005/8/layout/bProcess3"/>
    <dgm:cxn modelId="{88FB8B93-5721-4824-9ACE-7CA9A9999DB8}" type="presParOf" srcId="{529657E8-C0C2-4588-B2C7-2FBF399650C5}" destId="{FEE94629-386C-4873-9393-F05228460034}" srcOrd="1" destOrd="0" presId="urn:microsoft.com/office/officeart/2005/8/layout/bProcess3"/>
    <dgm:cxn modelId="{BEA78A12-CEFF-4199-A0A7-B7A1B5C8F0FB}" type="presParOf" srcId="{FEE94629-386C-4873-9393-F05228460034}" destId="{B87F62A2-9EB3-4806-AF8B-E97750AD3CDD}" srcOrd="0" destOrd="0" presId="urn:microsoft.com/office/officeart/2005/8/layout/bProcess3"/>
    <dgm:cxn modelId="{C204DF52-5CA7-4545-8087-7C4F20D8E52D}" type="presParOf" srcId="{529657E8-C0C2-4588-B2C7-2FBF399650C5}" destId="{1B83B590-7E49-477C-AC93-62B232CC70D5}" srcOrd="2" destOrd="0" presId="urn:microsoft.com/office/officeart/2005/8/layout/bProcess3"/>
    <dgm:cxn modelId="{56021368-CA9D-441E-9A6A-105D56E42659}" type="presParOf" srcId="{529657E8-C0C2-4588-B2C7-2FBF399650C5}" destId="{3BF00553-7FFD-460B-BFFF-0097D62BBC63}" srcOrd="3" destOrd="0" presId="urn:microsoft.com/office/officeart/2005/8/layout/bProcess3"/>
    <dgm:cxn modelId="{46898CA9-C0D3-424E-8108-76E1B15CB8D9}" type="presParOf" srcId="{3BF00553-7FFD-460B-BFFF-0097D62BBC63}" destId="{1453DB2B-2846-44FD-8476-83EA9617B7BA}" srcOrd="0" destOrd="0" presId="urn:microsoft.com/office/officeart/2005/8/layout/bProcess3"/>
    <dgm:cxn modelId="{DBBCA7B0-CC46-489E-B098-BF56D6FCF4D9}" type="presParOf" srcId="{529657E8-C0C2-4588-B2C7-2FBF399650C5}" destId="{B40CD91A-A69E-4FCB-B567-84E68770BE97}"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BE574F-50A6-4F4E-BA97-1584C7A73105}" type="doc">
      <dgm:prSet loTypeId="urn:microsoft.com/office/officeart/2005/8/layout/hProcess10" loCatId="process" qsTypeId="urn:microsoft.com/office/officeart/2005/8/quickstyle/simple1" qsCatId="simple" csTypeId="urn:microsoft.com/office/officeart/2005/8/colors/colorful3" csCatId="colorful" phldr="1"/>
      <dgm:spPr/>
      <dgm:t>
        <a:bodyPr/>
        <a:lstStyle/>
        <a:p>
          <a:endParaRPr lang="es-CO"/>
        </a:p>
      </dgm:t>
    </dgm:pt>
    <dgm:pt modelId="{6341286E-4402-4B72-ABF3-3CD807D9130A}">
      <dgm:prSet/>
      <dgm:spPr/>
      <dgm:t>
        <a:bodyPr/>
        <a:lstStyle/>
        <a:p>
          <a:pPr rtl="0"/>
          <a:r>
            <a:rPr lang="es-ES" smtClean="0"/>
            <a:t>También denominados sistemas tampón o “buffer” (almohadilla o muelle). </a:t>
          </a:r>
          <a:endParaRPr lang="es-CO"/>
        </a:p>
      </dgm:t>
    </dgm:pt>
    <dgm:pt modelId="{ABC35C0B-54D1-4F00-B0FE-A021A9894096}" type="parTrans" cxnId="{A9C5275B-3AB2-4E2E-B225-5507BDD5CF20}">
      <dgm:prSet/>
      <dgm:spPr/>
      <dgm:t>
        <a:bodyPr/>
        <a:lstStyle/>
        <a:p>
          <a:endParaRPr lang="es-CO"/>
        </a:p>
      </dgm:t>
    </dgm:pt>
    <dgm:pt modelId="{9B5F7809-F1F9-4B7B-99C6-CB6C7D5093C6}" type="sibTrans" cxnId="{A9C5275B-3AB2-4E2E-B225-5507BDD5CF20}">
      <dgm:prSet/>
      <dgm:spPr/>
      <dgm:t>
        <a:bodyPr/>
        <a:lstStyle/>
        <a:p>
          <a:endParaRPr lang="es-CO"/>
        </a:p>
      </dgm:t>
    </dgm:pt>
    <dgm:pt modelId="{52E470A8-96B6-49CC-A0E6-ADBD463FA673}">
      <dgm:prSet/>
      <dgm:spPr/>
      <dgm:t>
        <a:bodyPr/>
        <a:lstStyle/>
        <a:p>
          <a:pPr rtl="0"/>
          <a:r>
            <a:rPr lang="es-ES" smtClean="0"/>
            <a:t>Representan la primera línea de defensa ante los cambios desfavorables de pH gracias a la capacidad que tienen para captar o liberar protones de modo inmediato en respuesta a las variaciones de pH que se produzcan.</a:t>
          </a:r>
          <a:endParaRPr lang="es-CO"/>
        </a:p>
      </dgm:t>
    </dgm:pt>
    <dgm:pt modelId="{4FAAEA57-ACED-410F-A576-F27EB94100CB}" type="parTrans" cxnId="{76AD5D1A-A783-4AD6-A89F-90D9D46A0524}">
      <dgm:prSet/>
      <dgm:spPr/>
      <dgm:t>
        <a:bodyPr/>
        <a:lstStyle/>
        <a:p>
          <a:endParaRPr lang="es-CO"/>
        </a:p>
      </dgm:t>
    </dgm:pt>
    <dgm:pt modelId="{5F5ED959-C581-434E-B811-785587912275}" type="sibTrans" cxnId="{76AD5D1A-A783-4AD6-A89F-90D9D46A0524}">
      <dgm:prSet/>
      <dgm:spPr/>
      <dgm:t>
        <a:bodyPr/>
        <a:lstStyle/>
        <a:p>
          <a:endParaRPr lang="es-CO"/>
        </a:p>
      </dgm:t>
    </dgm:pt>
    <dgm:pt modelId="{DD1C2A98-E616-4237-87C1-0677BA91B1F2}" type="pres">
      <dgm:prSet presAssocID="{AABE574F-50A6-4F4E-BA97-1584C7A73105}" presName="Name0" presStyleCnt="0">
        <dgm:presLayoutVars>
          <dgm:dir/>
          <dgm:resizeHandles val="exact"/>
        </dgm:presLayoutVars>
      </dgm:prSet>
      <dgm:spPr/>
      <dgm:t>
        <a:bodyPr/>
        <a:lstStyle/>
        <a:p>
          <a:endParaRPr lang="es-CO"/>
        </a:p>
      </dgm:t>
    </dgm:pt>
    <dgm:pt modelId="{689E2447-FA0B-4167-9E1A-4E30497ED239}" type="pres">
      <dgm:prSet presAssocID="{6341286E-4402-4B72-ABF3-3CD807D9130A}" presName="composite" presStyleCnt="0"/>
      <dgm:spPr/>
    </dgm:pt>
    <dgm:pt modelId="{72854AAF-333B-46AF-9B10-38CE8659C18B}" type="pres">
      <dgm:prSet presAssocID="{6341286E-4402-4B72-ABF3-3CD807D9130A}" presName="imagSh" presStyleLbl="bgImgPlace1" presStyleIdx="0" presStyleCnt="2"/>
      <dgm:spPr>
        <a:blipFill rotWithShape="1">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dgm:spPr>
      <dgm:t>
        <a:bodyPr/>
        <a:lstStyle/>
        <a:p>
          <a:endParaRPr lang="es-CO"/>
        </a:p>
      </dgm:t>
    </dgm:pt>
    <dgm:pt modelId="{A86616B8-E720-4CC5-B8A3-58A6A7193AAA}" type="pres">
      <dgm:prSet presAssocID="{6341286E-4402-4B72-ABF3-3CD807D9130A}" presName="txNode" presStyleLbl="node1" presStyleIdx="0" presStyleCnt="2">
        <dgm:presLayoutVars>
          <dgm:bulletEnabled val="1"/>
        </dgm:presLayoutVars>
      </dgm:prSet>
      <dgm:spPr/>
      <dgm:t>
        <a:bodyPr/>
        <a:lstStyle/>
        <a:p>
          <a:endParaRPr lang="es-CO"/>
        </a:p>
      </dgm:t>
    </dgm:pt>
    <dgm:pt modelId="{0465B521-0310-4836-B466-712D422B9797}" type="pres">
      <dgm:prSet presAssocID="{9B5F7809-F1F9-4B7B-99C6-CB6C7D5093C6}" presName="sibTrans" presStyleLbl="sibTrans2D1" presStyleIdx="0" presStyleCnt="1"/>
      <dgm:spPr/>
      <dgm:t>
        <a:bodyPr/>
        <a:lstStyle/>
        <a:p>
          <a:endParaRPr lang="es-CO"/>
        </a:p>
      </dgm:t>
    </dgm:pt>
    <dgm:pt modelId="{52D5B8E4-11B4-4FC7-8CC4-0489E66665B6}" type="pres">
      <dgm:prSet presAssocID="{9B5F7809-F1F9-4B7B-99C6-CB6C7D5093C6}" presName="connTx" presStyleLbl="sibTrans2D1" presStyleIdx="0" presStyleCnt="1"/>
      <dgm:spPr/>
      <dgm:t>
        <a:bodyPr/>
        <a:lstStyle/>
        <a:p>
          <a:endParaRPr lang="es-CO"/>
        </a:p>
      </dgm:t>
    </dgm:pt>
    <dgm:pt modelId="{848EFF12-B0C5-4B10-8FB3-B530ED9AA220}" type="pres">
      <dgm:prSet presAssocID="{52E470A8-96B6-49CC-A0E6-ADBD463FA673}" presName="composite" presStyleCnt="0"/>
      <dgm:spPr/>
    </dgm:pt>
    <dgm:pt modelId="{5E0FAAD1-B197-47B4-B5A3-17ABA7FBE593}" type="pres">
      <dgm:prSet presAssocID="{52E470A8-96B6-49CC-A0E6-ADBD463FA673}" presName="imagSh" presStyleLbl="bgImgPlace1" presStyleIdx="1" presStyleCnt="2"/>
      <dgm:spPr>
        <a:blipFill rotWithShape="1">
          <a:blip xmlns:r="http://schemas.openxmlformats.org/officeDocument/2006/relationships" r:embed="rId2">
            <a:duotone>
              <a:schemeClr val="accent3">
                <a:hueOff val="1955669"/>
                <a:satOff val="100000"/>
                <a:lumOff val="10532"/>
                <a:alphaOff val="0"/>
                <a:shade val="20000"/>
                <a:satMod val="200000"/>
              </a:schemeClr>
              <a:schemeClr val="accent3">
                <a:hueOff val="1955669"/>
                <a:satOff val="100000"/>
                <a:lumOff val="10532"/>
                <a:alphaOff val="0"/>
                <a:tint val="12000"/>
                <a:satMod val="190000"/>
              </a:schemeClr>
            </a:duotone>
          </a:blip>
          <a:stretch>
            <a:fillRect/>
          </a:stretch>
        </a:blipFill>
      </dgm:spPr>
      <dgm:t>
        <a:bodyPr/>
        <a:lstStyle/>
        <a:p>
          <a:endParaRPr lang="es-CO"/>
        </a:p>
      </dgm:t>
    </dgm:pt>
    <dgm:pt modelId="{8D8B49F1-8FFA-4FF8-82AB-11B7846C9CAF}" type="pres">
      <dgm:prSet presAssocID="{52E470A8-96B6-49CC-A0E6-ADBD463FA673}" presName="txNode" presStyleLbl="node1" presStyleIdx="1" presStyleCnt="2">
        <dgm:presLayoutVars>
          <dgm:bulletEnabled val="1"/>
        </dgm:presLayoutVars>
      </dgm:prSet>
      <dgm:spPr/>
      <dgm:t>
        <a:bodyPr/>
        <a:lstStyle/>
        <a:p>
          <a:endParaRPr lang="es-CO"/>
        </a:p>
      </dgm:t>
    </dgm:pt>
  </dgm:ptLst>
  <dgm:cxnLst>
    <dgm:cxn modelId="{56BFB62E-C66B-4E6D-8C07-B69C01B85C41}" type="presOf" srcId="{AABE574F-50A6-4F4E-BA97-1584C7A73105}" destId="{DD1C2A98-E616-4237-87C1-0677BA91B1F2}" srcOrd="0" destOrd="0" presId="urn:microsoft.com/office/officeart/2005/8/layout/hProcess10"/>
    <dgm:cxn modelId="{76AD5D1A-A783-4AD6-A89F-90D9D46A0524}" srcId="{AABE574F-50A6-4F4E-BA97-1584C7A73105}" destId="{52E470A8-96B6-49CC-A0E6-ADBD463FA673}" srcOrd="1" destOrd="0" parTransId="{4FAAEA57-ACED-410F-A576-F27EB94100CB}" sibTransId="{5F5ED959-C581-434E-B811-785587912275}"/>
    <dgm:cxn modelId="{DD94390A-E48A-42F2-A831-89D50B99519B}" type="presOf" srcId="{52E470A8-96B6-49CC-A0E6-ADBD463FA673}" destId="{8D8B49F1-8FFA-4FF8-82AB-11B7846C9CAF}" srcOrd="0" destOrd="0" presId="urn:microsoft.com/office/officeart/2005/8/layout/hProcess10"/>
    <dgm:cxn modelId="{48A0AF5C-50D8-475C-A21E-8A8453803EDC}" type="presOf" srcId="{6341286E-4402-4B72-ABF3-3CD807D9130A}" destId="{A86616B8-E720-4CC5-B8A3-58A6A7193AAA}" srcOrd="0" destOrd="0" presId="urn:microsoft.com/office/officeart/2005/8/layout/hProcess10"/>
    <dgm:cxn modelId="{7D6F0808-644D-432E-A47B-B29C43BC8B3C}" type="presOf" srcId="{9B5F7809-F1F9-4B7B-99C6-CB6C7D5093C6}" destId="{0465B521-0310-4836-B466-712D422B9797}" srcOrd="0" destOrd="0" presId="urn:microsoft.com/office/officeart/2005/8/layout/hProcess10"/>
    <dgm:cxn modelId="{A9C5275B-3AB2-4E2E-B225-5507BDD5CF20}" srcId="{AABE574F-50A6-4F4E-BA97-1584C7A73105}" destId="{6341286E-4402-4B72-ABF3-3CD807D9130A}" srcOrd="0" destOrd="0" parTransId="{ABC35C0B-54D1-4F00-B0FE-A021A9894096}" sibTransId="{9B5F7809-F1F9-4B7B-99C6-CB6C7D5093C6}"/>
    <dgm:cxn modelId="{01214AD9-5905-4FEA-A2EF-5E7A6951BD49}" type="presOf" srcId="{9B5F7809-F1F9-4B7B-99C6-CB6C7D5093C6}" destId="{52D5B8E4-11B4-4FC7-8CC4-0489E66665B6}" srcOrd="1" destOrd="0" presId="urn:microsoft.com/office/officeart/2005/8/layout/hProcess10"/>
    <dgm:cxn modelId="{DD4905FE-402D-4821-8B9B-E90F1B050AFB}" type="presParOf" srcId="{DD1C2A98-E616-4237-87C1-0677BA91B1F2}" destId="{689E2447-FA0B-4167-9E1A-4E30497ED239}" srcOrd="0" destOrd="0" presId="urn:microsoft.com/office/officeart/2005/8/layout/hProcess10"/>
    <dgm:cxn modelId="{81AAE697-7639-4946-BEC4-7C824630C338}" type="presParOf" srcId="{689E2447-FA0B-4167-9E1A-4E30497ED239}" destId="{72854AAF-333B-46AF-9B10-38CE8659C18B}" srcOrd="0" destOrd="0" presId="urn:microsoft.com/office/officeart/2005/8/layout/hProcess10"/>
    <dgm:cxn modelId="{D598F2D1-0C96-4A50-BA4F-EDB3137D8878}" type="presParOf" srcId="{689E2447-FA0B-4167-9E1A-4E30497ED239}" destId="{A86616B8-E720-4CC5-B8A3-58A6A7193AAA}" srcOrd="1" destOrd="0" presId="urn:microsoft.com/office/officeart/2005/8/layout/hProcess10"/>
    <dgm:cxn modelId="{AAE45802-A433-4EED-AE61-5086B05DADBE}" type="presParOf" srcId="{DD1C2A98-E616-4237-87C1-0677BA91B1F2}" destId="{0465B521-0310-4836-B466-712D422B9797}" srcOrd="1" destOrd="0" presId="urn:microsoft.com/office/officeart/2005/8/layout/hProcess10"/>
    <dgm:cxn modelId="{0141812C-346D-4BBA-B6A1-EB3FF8E8E596}" type="presParOf" srcId="{0465B521-0310-4836-B466-712D422B9797}" destId="{52D5B8E4-11B4-4FC7-8CC4-0489E66665B6}" srcOrd="0" destOrd="0" presId="urn:microsoft.com/office/officeart/2005/8/layout/hProcess10"/>
    <dgm:cxn modelId="{09BBD21F-A16A-4345-82D9-0B55430365A6}" type="presParOf" srcId="{DD1C2A98-E616-4237-87C1-0677BA91B1F2}" destId="{848EFF12-B0C5-4B10-8FB3-B530ED9AA220}" srcOrd="2" destOrd="0" presId="urn:microsoft.com/office/officeart/2005/8/layout/hProcess10"/>
    <dgm:cxn modelId="{68E6A426-DCD2-4C36-B49D-F54C10394AF3}" type="presParOf" srcId="{848EFF12-B0C5-4B10-8FB3-B530ED9AA220}" destId="{5E0FAAD1-B197-47B4-B5A3-17ABA7FBE593}" srcOrd="0" destOrd="0" presId="urn:microsoft.com/office/officeart/2005/8/layout/hProcess10"/>
    <dgm:cxn modelId="{6F283CAB-5DB9-4AA3-A220-B5439B66BBA5}" type="presParOf" srcId="{848EFF12-B0C5-4B10-8FB3-B530ED9AA220}" destId="{8D8B49F1-8FFA-4FF8-82AB-11B7846C9CAF}"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F82709B5-0526-4E9C-9376-E0EBBDA50903}"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CO"/>
        </a:p>
      </dgm:t>
    </dgm:pt>
    <dgm:pt modelId="{44F975BC-6A23-4A4C-82D0-3C9FA2810864}">
      <dgm:prSet/>
      <dgm:spPr/>
      <dgm:t>
        <a:bodyPr/>
        <a:lstStyle/>
        <a:p>
          <a:pPr rtl="0"/>
          <a:r>
            <a:rPr lang="es-ES" u="sng" dirty="0" smtClean="0"/>
            <a:t>A. Amortiguador proteína: </a:t>
          </a:r>
          <a:r>
            <a:rPr lang="es-ES" dirty="0" smtClean="0"/>
            <a:t>Las proteínas intracelulares con sus grupos ionizables, contribuyen de forma importante en el mantenimiento del pH, mediante el intercambio de H</a:t>
          </a:r>
          <a:r>
            <a:rPr lang="es-ES" baseline="30000" dirty="0" smtClean="0"/>
            <a:t>+</a:t>
          </a:r>
          <a:r>
            <a:rPr lang="es-ES" dirty="0" smtClean="0"/>
            <a:t> con iones unidos a proteínas que se desplazan al medio extracelular para mantener la neutralidad eléctrica.</a:t>
          </a:r>
          <a:r>
            <a:rPr lang="es-CO" dirty="0" smtClean="0"/>
            <a:t> </a:t>
          </a:r>
          <a:r>
            <a:rPr lang="es-ES" dirty="0" smtClean="0"/>
            <a:t>sistema </a:t>
          </a:r>
          <a:r>
            <a:rPr lang="es-ES" i="1" dirty="0" smtClean="0"/>
            <a:t>amortiguador hemoglobina</a:t>
          </a:r>
          <a:r>
            <a:rPr lang="es-ES" dirty="0" smtClean="0"/>
            <a:t>, el transporte sanguíneo del CO</a:t>
          </a:r>
          <a:r>
            <a:rPr lang="es-ES" baseline="-25000" dirty="0" smtClean="0"/>
            <a:t>2</a:t>
          </a:r>
          <a:r>
            <a:rPr lang="es-ES" dirty="0" smtClean="0"/>
            <a:t> tisular hasta su eliminación pulmonar.</a:t>
          </a:r>
          <a:endParaRPr lang="es-CO" dirty="0"/>
        </a:p>
      </dgm:t>
    </dgm:pt>
    <dgm:pt modelId="{3CC99AEF-69EE-4509-A368-8BBC2FBE3EC3}" type="parTrans" cxnId="{1D5FC341-CD88-444A-84EC-94FF8889605E}">
      <dgm:prSet/>
      <dgm:spPr/>
      <dgm:t>
        <a:bodyPr/>
        <a:lstStyle/>
        <a:p>
          <a:endParaRPr lang="es-CO"/>
        </a:p>
      </dgm:t>
    </dgm:pt>
    <dgm:pt modelId="{678EE9D3-359E-4F45-AE9E-8F0DC72737A8}" type="sibTrans" cxnId="{1D5FC341-CD88-444A-84EC-94FF8889605E}">
      <dgm:prSet/>
      <dgm:spPr/>
      <dgm:t>
        <a:bodyPr/>
        <a:lstStyle/>
        <a:p>
          <a:endParaRPr lang="es-CO"/>
        </a:p>
      </dgm:t>
    </dgm:pt>
    <dgm:pt modelId="{3E78EE89-273B-4628-B142-E6378C4491A6}">
      <dgm:prSet/>
      <dgm:spPr/>
      <dgm:t>
        <a:bodyPr/>
        <a:lstStyle/>
        <a:p>
          <a:pPr rtl="0"/>
          <a:r>
            <a:rPr lang="es-ES" dirty="0" smtClean="0"/>
            <a:t>B. amortiguador fosfato: Ejerce su acción fundamentalmente a nivel intracelular, Interviene junto a las proteínas celulares de manera importante en la amortiguación de los ácidos fijos. </a:t>
          </a:r>
          <a:endParaRPr lang="es-CO" dirty="0"/>
        </a:p>
      </dgm:t>
    </dgm:pt>
    <dgm:pt modelId="{8D308DDE-CD35-40C6-A802-7F8BAE6DC29B}" type="parTrans" cxnId="{DEED4274-813D-486F-A121-A464433D03CD}">
      <dgm:prSet/>
      <dgm:spPr/>
      <dgm:t>
        <a:bodyPr/>
        <a:lstStyle/>
        <a:p>
          <a:endParaRPr lang="es-CO"/>
        </a:p>
      </dgm:t>
    </dgm:pt>
    <dgm:pt modelId="{95887F58-0898-43CB-A027-50879483C510}" type="sibTrans" cxnId="{DEED4274-813D-486F-A121-A464433D03CD}">
      <dgm:prSet/>
      <dgm:spPr/>
      <dgm:t>
        <a:bodyPr/>
        <a:lstStyle/>
        <a:p>
          <a:endParaRPr lang="es-CO"/>
        </a:p>
      </dgm:t>
    </dgm:pt>
    <dgm:pt modelId="{2C37E527-225E-46EB-9114-2C0BF7CA6255}" type="pres">
      <dgm:prSet presAssocID="{F82709B5-0526-4E9C-9376-E0EBBDA50903}" presName="linearFlow" presStyleCnt="0">
        <dgm:presLayoutVars>
          <dgm:dir/>
          <dgm:resizeHandles val="exact"/>
        </dgm:presLayoutVars>
      </dgm:prSet>
      <dgm:spPr/>
      <dgm:t>
        <a:bodyPr/>
        <a:lstStyle/>
        <a:p>
          <a:endParaRPr lang="es-CO"/>
        </a:p>
      </dgm:t>
    </dgm:pt>
    <dgm:pt modelId="{FBBE4B83-317F-447A-A88C-D0D1ED4A13F5}" type="pres">
      <dgm:prSet presAssocID="{44F975BC-6A23-4A4C-82D0-3C9FA2810864}" presName="composite" presStyleCnt="0"/>
      <dgm:spPr/>
      <dgm:t>
        <a:bodyPr/>
        <a:lstStyle/>
        <a:p>
          <a:endParaRPr lang="es-CO"/>
        </a:p>
      </dgm:t>
    </dgm:pt>
    <dgm:pt modelId="{269A5781-FF63-4AB6-B1AC-F87E15CE1D13}" type="pres">
      <dgm:prSet presAssocID="{44F975BC-6A23-4A4C-82D0-3C9FA2810864}" presName="imgShp" presStyleLbl="fgImgPlace1" presStyleIdx="0" presStyleCnt="2"/>
      <dgm:spPr>
        <a:blipFill rotWithShape="1">
          <a:blip xmlns:r="http://schemas.openxmlformats.org/officeDocument/2006/relationships" r:embed="rId1"/>
          <a:stretch>
            <a:fillRect/>
          </a:stretch>
        </a:blipFill>
      </dgm:spPr>
      <dgm:t>
        <a:bodyPr/>
        <a:lstStyle/>
        <a:p>
          <a:endParaRPr lang="es-CO"/>
        </a:p>
      </dgm:t>
    </dgm:pt>
    <dgm:pt modelId="{FADD44E3-ADF9-4606-A1F2-3B4B351D94AC}" type="pres">
      <dgm:prSet presAssocID="{44F975BC-6A23-4A4C-82D0-3C9FA2810864}" presName="txShp" presStyleLbl="node1" presStyleIdx="0" presStyleCnt="2" custScaleX="105109">
        <dgm:presLayoutVars>
          <dgm:bulletEnabled val="1"/>
        </dgm:presLayoutVars>
      </dgm:prSet>
      <dgm:spPr/>
      <dgm:t>
        <a:bodyPr/>
        <a:lstStyle/>
        <a:p>
          <a:endParaRPr lang="es-CO"/>
        </a:p>
      </dgm:t>
    </dgm:pt>
    <dgm:pt modelId="{C173CEF1-0BEE-4048-966E-C0FC8C7177B8}" type="pres">
      <dgm:prSet presAssocID="{678EE9D3-359E-4F45-AE9E-8F0DC72737A8}" presName="spacing" presStyleCnt="0"/>
      <dgm:spPr/>
      <dgm:t>
        <a:bodyPr/>
        <a:lstStyle/>
        <a:p>
          <a:endParaRPr lang="es-CO"/>
        </a:p>
      </dgm:t>
    </dgm:pt>
    <dgm:pt modelId="{A70B4679-1982-4CFB-A7D6-47CAF5BADED5}" type="pres">
      <dgm:prSet presAssocID="{3E78EE89-273B-4628-B142-E6378C4491A6}" presName="composite" presStyleCnt="0"/>
      <dgm:spPr/>
      <dgm:t>
        <a:bodyPr/>
        <a:lstStyle/>
        <a:p>
          <a:endParaRPr lang="es-CO"/>
        </a:p>
      </dgm:t>
    </dgm:pt>
    <dgm:pt modelId="{A21B42C8-9EAA-47AE-9566-626F6A79EA1E}" type="pres">
      <dgm:prSet presAssocID="{3E78EE89-273B-4628-B142-E6378C4491A6}" presName="imgShp" presStyleLbl="fgImgPlace1" presStyleIdx="1" presStyleCnt="2"/>
      <dgm:spPr>
        <a:blipFill rotWithShape="1">
          <a:blip xmlns:r="http://schemas.openxmlformats.org/officeDocument/2006/relationships" r:embed="rId2"/>
          <a:stretch>
            <a:fillRect/>
          </a:stretch>
        </a:blipFill>
      </dgm:spPr>
      <dgm:t>
        <a:bodyPr/>
        <a:lstStyle/>
        <a:p>
          <a:endParaRPr lang="es-CO"/>
        </a:p>
      </dgm:t>
    </dgm:pt>
    <dgm:pt modelId="{096B97FC-85B6-41C1-B212-F06D73CF7061}" type="pres">
      <dgm:prSet presAssocID="{3E78EE89-273B-4628-B142-E6378C4491A6}" presName="txShp" presStyleLbl="node1" presStyleIdx="1" presStyleCnt="2" custScaleX="106673">
        <dgm:presLayoutVars>
          <dgm:bulletEnabled val="1"/>
        </dgm:presLayoutVars>
      </dgm:prSet>
      <dgm:spPr/>
      <dgm:t>
        <a:bodyPr/>
        <a:lstStyle/>
        <a:p>
          <a:endParaRPr lang="es-CO"/>
        </a:p>
      </dgm:t>
    </dgm:pt>
  </dgm:ptLst>
  <dgm:cxnLst>
    <dgm:cxn modelId="{1D5FC341-CD88-444A-84EC-94FF8889605E}" srcId="{F82709B5-0526-4E9C-9376-E0EBBDA50903}" destId="{44F975BC-6A23-4A4C-82D0-3C9FA2810864}" srcOrd="0" destOrd="0" parTransId="{3CC99AEF-69EE-4509-A368-8BBC2FBE3EC3}" sibTransId="{678EE9D3-359E-4F45-AE9E-8F0DC72737A8}"/>
    <dgm:cxn modelId="{CE1CA5BC-C691-4BAB-8DDD-631313A0836D}" type="presOf" srcId="{44F975BC-6A23-4A4C-82D0-3C9FA2810864}" destId="{FADD44E3-ADF9-4606-A1F2-3B4B351D94AC}" srcOrd="0" destOrd="0" presId="urn:microsoft.com/office/officeart/2005/8/layout/vList3"/>
    <dgm:cxn modelId="{BC506A2C-9449-4453-A2BB-58C47E19CCCB}" type="presOf" srcId="{3E78EE89-273B-4628-B142-E6378C4491A6}" destId="{096B97FC-85B6-41C1-B212-F06D73CF7061}" srcOrd="0" destOrd="0" presId="urn:microsoft.com/office/officeart/2005/8/layout/vList3"/>
    <dgm:cxn modelId="{DEED4274-813D-486F-A121-A464433D03CD}" srcId="{F82709B5-0526-4E9C-9376-E0EBBDA50903}" destId="{3E78EE89-273B-4628-B142-E6378C4491A6}" srcOrd="1" destOrd="0" parTransId="{8D308DDE-CD35-40C6-A802-7F8BAE6DC29B}" sibTransId="{95887F58-0898-43CB-A027-50879483C510}"/>
    <dgm:cxn modelId="{00819783-1484-4A9B-BB9F-0E07CE30FF35}" type="presOf" srcId="{F82709B5-0526-4E9C-9376-E0EBBDA50903}" destId="{2C37E527-225E-46EB-9114-2C0BF7CA6255}" srcOrd="0" destOrd="0" presId="urn:microsoft.com/office/officeart/2005/8/layout/vList3"/>
    <dgm:cxn modelId="{F61BE1DE-A20C-40C6-A9B5-5D88E9A22941}" type="presParOf" srcId="{2C37E527-225E-46EB-9114-2C0BF7CA6255}" destId="{FBBE4B83-317F-447A-A88C-D0D1ED4A13F5}" srcOrd="0" destOrd="0" presId="urn:microsoft.com/office/officeart/2005/8/layout/vList3"/>
    <dgm:cxn modelId="{2F4A7478-8D04-4FA2-8F45-3FD191B6A7F0}" type="presParOf" srcId="{FBBE4B83-317F-447A-A88C-D0D1ED4A13F5}" destId="{269A5781-FF63-4AB6-B1AC-F87E15CE1D13}" srcOrd="0" destOrd="0" presId="urn:microsoft.com/office/officeart/2005/8/layout/vList3"/>
    <dgm:cxn modelId="{E78A724B-DE59-4BFE-844E-EDFEF16EC215}" type="presParOf" srcId="{FBBE4B83-317F-447A-A88C-D0D1ED4A13F5}" destId="{FADD44E3-ADF9-4606-A1F2-3B4B351D94AC}" srcOrd="1" destOrd="0" presId="urn:microsoft.com/office/officeart/2005/8/layout/vList3"/>
    <dgm:cxn modelId="{FB05664D-BE8C-4DFC-BE64-A33705752ECF}" type="presParOf" srcId="{2C37E527-225E-46EB-9114-2C0BF7CA6255}" destId="{C173CEF1-0BEE-4048-966E-C0FC8C7177B8}" srcOrd="1" destOrd="0" presId="urn:microsoft.com/office/officeart/2005/8/layout/vList3"/>
    <dgm:cxn modelId="{ADB6231A-A736-49A2-BB37-2446448E7E86}" type="presParOf" srcId="{2C37E527-225E-46EB-9114-2C0BF7CA6255}" destId="{A70B4679-1982-4CFB-A7D6-47CAF5BADED5}" srcOrd="2" destOrd="0" presId="urn:microsoft.com/office/officeart/2005/8/layout/vList3"/>
    <dgm:cxn modelId="{595D2335-A9E2-4D06-96E3-622CF571A4A5}" type="presParOf" srcId="{A70B4679-1982-4CFB-A7D6-47CAF5BADED5}" destId="{A21B42C8-9EAA-47AE-9566-626F6A79EA1E}" srcOrd="0" destOrd="0" presId="urn:microsoft.com/office/officeart/2005/8/layout/vList3"/>
    <dgm:cxn modelId="{AD2B6614-0451-4013-987D-C92ABE1C14CE}" type="presParOf" srcId="{A70B4679-1982-4CFB-A7D6-47CAF5BADED5}" destId="{096B97FC-85B6-41C1-B212-F06D73CF706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0C72EF-E582-4D80-9BFE-88C2856AA919}"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s-CO"/>
        </a:p>
      </dgm:t>
    </dgm:pt>
    <dgm:pt modelId="{37697D6D-B7FF-478B-93E2-71309C50BAF0}">
      <dgm:prSet custT="1"/>
      <dgm:spPr/>
      <dgm:t>
        <a:bodyPr/>
        <a:lstStyle/>
        <a:p>
          <a:pPr rtl="0"/>
          <a:r>
            <a:rPr lang="es-ES" sz="2000" u="sng" dirty="0" smtClean="0"/>
            <a:t>C. Amortiguación ósea</a:t>
          </a:r>
          <a:r>
            <a:rPr lang="es-CO" sz="2000" dirty="0" smtClean="0"/>
            <a:t>: </a:t>
          </a:r>
          <a:r>
            <a:rPr lang="es-ES" sz="2000" dirty="0" smtClean="0"/>
            <a:t>El hueso interviene en la amortiguación de la carga ácida captando los H</a:t>
          </a:r>
          <a:r>
            <a:rPr lang="es-ES" sz="2000" baseline="30000" dirty="0" smtClean="0"/>
            <a:t>+</a:t>
          </a:r>
          <a:r>
            <a:rPr lang="es-ES" sz="2000" dirty="0" smtClean="0"/>
            <a:t> en exceso o liberando carbonato a la sangre por disolución del hueso mineral. El papel más importante ocurre en situaciones de acidosis crónica tales como en los casos de insuficiencia renal crónica en la que la parathormona juega un papel fundamental.</a:t>
          </a:r>
          <a:endParaRPr lang="es-CO" sz="2000" dirty="0"/>
        </a:p>
      </dgm:t>
    </dgm:pt>
    <dgm:pt modelId="{2A6163E8-D9EB-42F2-A20D-9221A803C8C0}" type="parTrans" cxnId="{3055C8B4-B156-40A3-AC1D-B9F243311282}">
      <dgm:prSet/>
      <dgm:spPr/>
      <dgm:t>
        <a:bodyPr/>
        <a:lstStyle/>
        <a:p>
          <a:endParaRPr lang="es-CO"/>
        </a:p>
      </dgm:t>
    </dgm:pt>
    <dgm:pt modelId="{1AA2612D-BFED-4E6A-909C-54134F42827E}" type="sibTrans" cxnId="{3055C8B4-B156-40A3-AC1D-B9F243311282}">
      <dgm:prSet/>
      <dgm:spPr/>
      <dgm:t>
        <a:bodyPr/>
        <a:lstStyle/>
        <a:p>
          <a:endParaRPr lang="es-CO"/>
        </a:p>
      </dgm:t>
    </dgm:pt>
    <dgm:pt modelId="{93898C16-996B-4BF4-A172-82963EA25ED1}">
      <dgm:prSet/>
      <dgm:spPr/>
      <dgm:t>
        <a:bodyPr/>
        <a:lstStyle/>
        <a:p>
          <a:pPr rtl="0"/>
          <a:r>
            <a:rPr lang="es-ES" dirty="0" smtClean="0">
              <a:solidFill>
                <a:schemeClr val="tx1"/>
              </a:solidFill>
            </a:rPr>
            <a:t>D. Amortiguador carbónico/bicarbonato: </a:t>
          </a:r>
          <a:r>
            <a:rPr lang="es-CO" dirty="0" smtClean="0">
              <a:solidFill>
                <a:schemeClr val="tx1"/>
              </a:solidFill>
            </a:rPr>
            <a:t>El ion bicarbonato (HCO3-) se puede combinar con un protón (H+) para formar ácido carbónico (H2CO3), absorbiendo así protones de la disolución y elevando el pH sanguíneo. El ácido carbónico, que se puede formar a partir de CO2 y agua, puede disociarse en H+ y HCO3- para proporcionar H+ y bajar el pH sanguíneo. El ácido carbónico, que se puede formar a partir del bicarbonato, se convierte en CO2 y agua mediante una reacción enzimática muy rápida. El CO2, por ser volátil, puede ser rápidamente eliminado del organismo en cantidades variables mediante la respiración.</a:t>
          </a:r>
          <a:endParaRPr lang="es-CO" dirty="0">
            <a:solidFill>
              <a:schemeClr val="tx1"/>
            </a:solidFill>
          </a:endParaRPr>
        </a:p>
      </dgm:t>
    </dgm:pt>
    <dgm:pt modelId="{5936658D-1620-4306-A01D-202FC721EE3B}" type="parTrans" cxnId="{C343C6EA-3B9F-4FF0-A577-1816D3CF745D}">
      <dgm:prSet/>
      <dgm:spPr/>
      <dgm:t>
        <a:bodyPr/>
        <a:lstStyle/>
        <a:p>
          <a:endParaRPr lang="es-CO"/>
        </a:p>
      </dgm:t>
    </dgm:pt>
    <dgm:pt modelId="{76EB5DF8-BA23-4ED1-9DBF-5ED8F10BE44B}" type="sibTrans" cxnId="{C343C6EA-3B9F-4FF0-A577-1816D3CF745D}">
      <dgm:prSet/>
      <dgm:spPr/>
      <dgm:t>
        <a:bodyPr/>
        <a:lstStyle/>
        <a:p>
          <a:endParaRPr lang="es-CO"/>
        </a:p>
      </dgm:t>
    </dgm:pt>
    <dgm:pt modelId="{FE792039-65A4-4530-A000-7793F65BE60A}" type="pres">
      <dgm:prSet presAssocID="{7A0C72EF-E582-4D80-9BFE-88C2856AA919}" presName="linearFlow" presStyleCnt="0">
        <dgm:presLayoutVars>
          <dgm:dir/>
          <dgm:resizeHandles val="exact"/>
        </dgm:presLayoutVars>
      </dgm:prSet>
      <dgm:spPr/>
      <dgm:t>
        <a:bodyPr/>
        <a:lstStyle/>
        <a:p>
          <a:endParaRPr lang="es-CO"/>
        </a:p>
      </dgm:t>
    </dgm:pt>
    <dgm:pt modelId="{2802F86C-1539-4616-B23F-AAC26E97F5C9}" type="pres">
      <dgm:prSet presAssocID="{37697D6D-B7FF-478B-93E2-71309C50BAF0}" presName="composite" presStyleCnt="0"/>
      <dgm:spPr/>
    </dgm:pt>
    <dgm:pt modelId="{A0221258-D46A-48EA-AC97-E51172F6A51F}" type="pres">
      <dgm:prSet presAssocID="{37697D6D-B7FF-478B-93E2-71309C50BAF0}" presName="imgShp" presStyleLbl="fgImgPlace1" presStyleIdx="0" presStyleCnt="2"/>
      <dgm:spPr>
        <a:blipFill rotWithShape="1">
          <a:blip xmlns:r="http://schemas.openxmlformats.org/officeDocument/2006/relationships" r:embed="rId1"/>
          <a:stretch>
            <a:fillRect/>
          </a:stretch>
        </a:blipFill>
      </dgm:spPr>
    </dgm:pt>
    <dgm:pt modelId="{AD035710-FB4E-4B95-B1FA-BCB645F085E5}" type="pres">
      <dgm:prSet presAssocID="{37697D6D-B7FF-478B-93E2-71309C50BAF0}" presName="txShp" presStyleLbl="node1" presStyleIdx="0" presStyleCnt="2" custScaleX="106581" custScaleY="134392">
        <dgm:presLayoutVars>
          <dgm:bulletEnabled val="1"/>
        </dgm:presLayoutVars>
      </dgm:prSet>
      <dgm:spPr/>
      <dgm:t>
        <a:bodyPr/>
        <a:lstStyle/>
        <a:p>
          <a:endParaRPr lang="es-CO"/>
        </a:p>
      </dgm:t>
    </dgm:pt>
    <dgm:pt modelId="{58074125-8885-4322-8D5B-1635F217215A}" type="pres">
      <dgm:prSet presAssocID="{1AA2612D-BFED-4E6A-909C-54134F42827E}" presName="spacing" presStyleCnt="0"/>
      <dgm:spPr/>
    </dgm:pt>
    <dgm:pt modelId="{F8346EAE-0361-4C26-B515-AD8A75C30256}" type="pres">
      <dgm:prSet presAssocID="{93898C16-996B-4BF4-A172-82963EA25ED1}" presName="composite" presStyleCnt="0"/>
      <dgm:spPr/>
    </dgm:pt>
    <dgm:pt modelId="{8E08E8F8-2386-4154-A322-9FD5B784BD9B}" type="pres">
      <dgm:prSet presAssocID="{93898C16-996B-4BF4-A172-82963EA25ED1}" presName="imgShp" presStyleLbl="fgImgPlace1" presStyleIdx="1" presStyleCnt="2"/>
      <dgm:spPr>
        <a:blipFill rotWithShape="1">
          <a:blip xmlns:r="http://schemas.openxmlformats.org/officeDocument/2006/relationships" r:embed="rId2"/>
          <a:stretch>
            <a:fillRect/>
          </a:stretch>
        </a:blipFill>
      </dgm:spPr>
    </dgm:pt>
    <dgm:pt modelId="{3EDA5FB2-0EC1-42EA-9C30-6AC8DDCD65F8}" type="pres">
      <dgm:prSet presAssocID="{93898C16-996B-4BF4-A172-82963EA25ED1}" presName="txShp" presStyleLbl="node1" presStyleIdx="1" presStyleCnt="2" custScaleX="103561" custScaleY="141264">
        <dgm:presLayoutVars>
          <dgm:bulletEnabled val="1"/>
        </dgm:presLayoutVars>
      </dgm:prSet>
      <dgm:spPr/>
      <dgm:t>
        <a:bodyPr/>
        <a:lstStyle/>
        <a:p>
          <a:endParaRPr lang="es-CO"/>
        </a:p>
      </dgm:t>
    </dgm:pt>
  </dgm:ptLst>
  <dgm:cxnLst>
    <dgm:cxn modelId="{3055C8B4-B156-40A3-AC1D-B9F243311282}" srcId="{7A0C72EF-E582-4D80-9BFE-88C2856AA919}" destId="{37697D6D-B7FF-478B-93E2-71309C50BAF0}" srcOrd="0" destOrd="0" parTransId="{2A6163E8-D9EB-42F2-A20D-9221A803C8C0}" sibTransId="{1AA2612D-BFED-4E6A-909C-54134F42827E}"/>
    <dgm:cxn modelId="{43CE22C1-FA74-473F-879C-06443BD5E275}" type="presOf" srcId="{37697D6D-B7FF-478B-93E2-71309C50BAF0}" destId="{AD035710-FB4E-4B95-B1FA-BCB645F085E5}" srcOrd="0" destOrd="0" presId="urn:microsoft.com/office/officeart/2005/8/layout/vList3"/>
    <dgm:cxn modelId="{C343C6EA-3B9F-4FF0-A577-1816D3CF745D}" srcId="{7A0C72EF-E582-4D80-9BFE-88C2856AA919}" destId="{93898C16-996B-4BF4-A172-82963EA25ED1}" srcOrd="1" destOrd="0" parTransId="{5936658D-1620-4306-A01D-202FC721EE3B}" sibTransId="{76EB5DF8-BA23-4ED1-9DBF-5ED8F10BE44B}"/>
    <dgm:cxn modelId="{402A03ED-AD86-41D7-B154-819E9D74D812}" type="presOf" srcId="{7A0C72EF-E582-4D80-9BFE-88C2856AA919}" destId="{FE792039-65A4-4530-A000-7793F65BE60A}" srcOrd="0" destOrd="0" presId="urn:microsoft.com/office/officeart/2005/8/layout/vList3"/>
    <dgm:cxn modelId="{489E9CE8-55E5-4D32-B646-3246D16E2BB8}" type="presOf" srcId="{93898C16-996B-4BF4-A172-82963EA25ED1}" destId="{3EDA5FB2-0EC1-42EA-9C30-6AC8DDCD65F8}" srcOrd="0" destOrd="0" presId="urn:microsoft.com/office/officeart/2005/8/layout/vList3"/>
    <dgm:cxn modelId="{4FA4C3FF-2888-4DFF-BA79-30E15F0F4263}" type="presParOf" srcId="{FE792039-65A4-4530-A000-7793F65BE60A}" destId="{2802F86C-1539-4616-B23F-AAC26E97F5C9}" srcOrd="0" destOrd="0" presId="urn:microsoft.com/office/officeart/2005/8/layout/vList3"/>
    <dgm:cxn modelId="{5C0623D8-B028-4CFB-97E1-9DDA3A0E2F00}" type="presParOf" srcId="{2802F86C-1539-4616-B23F-AAC26E97F5C9}" destId="{A0221258-D46A-48EA-AC97-E51172F6A51F}" srcOrd="0" destOrd="0" presId="urn:microsoft.com/office/officeart/2005/8/layout/vList3"/>
    <dgm:cxn modelId="{B680666A-18A2-4F7D-8014-E7FED4D5C5CE}" type="presParOf" srcId="{2802F86C-1539-4616-B23F-AAC26E97F5C9}" destId="{AD035710-FB4E-4B95-B1FA-BCB645F085E5}" srcOrd="1" destOrd="0" presId="urn:microsoft.com/office/officeart/2005/8/layout/vList3"/>
    <dgm:cxn modelId="{87F958E1-F95D-417D-8A58-01CD79BF3401}" type="presParOf" srcId="{FE792039-65A4-4530-A000-7793F65BE60A}" destId="{58074125-8885-4322-8D5B-1635F217215A}" srcOrd="1" destOrd="0" presId="urn:microsoft.com/office/officeart/2005/8/layout/vList3"/>
    <dgm:cxn modelId="{3777E6F5-BF97-4C40-B29B-68BB7E4D9DF9}" type="presParOf" srcId="{FE792039-65A4-4530-A000-7793F65BE60A}" destId="{F8346EAE-0361-4C26-B515-AD8A75C30256}" srcOrd="2" destOrd="0" presId="urn:microsoft.com/office/officeart/2005/8/layout/vList3"/>
    <dgm:cxn modelId="{78791DDC-B9CB-4F6B-86C4-705E0EB4CF0C}" type="presParOf" srcId="{F8346EAE-0361-4C26-B515-AD8A75C30256}" destId="{8E08E8F8-2386-4154-A322-9FD5B784BD9B}" srcOrd="0" destOrd="0" presId="urn:microsoft.com/office/officeart/2005/8/layout/vList3"/>
    <dgm:cxn modelId="{CF81856E-60BE-4D2B-996B-265E03BC6857}" type="presParOf" srcId="{F8346EAE-0361-4C26-B515-AD8A75C30256}" destId="{3EDA5FB2-0EC1-42EA-9C30-6AC8DDCD65F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D6875C-EA69-45E4-B433-45EEBC231847}" type="doc">
      <dgm:prSet loTypeId="urn:microsoft.com/office/officeart/2008/layout/VerticalCurvedList" loCatId="list" qsTypeId="urn:microsoft.com/office/officeart/2005/8/quickstyle/simple1" qsCatId="simple" csTypeId="urn:microsoft.com/office/officeart/2005/8/colors/accent2_4" csCatId="accent2"/>
      <dgm:spPr/>
      <dgm:t>
        <a:bodyPr/>
        <a:lstStyle/>
        <a:p>
          <a:endParaRPr lang="es-CO"/>
        </a:p>
      </dgm:t>
    </dgm:pt>
    <dgm:pt modelId="{203F2C49-AE85-4A4E-8BA0-A51B2434DC54}">
      <dgm:prSet/>
      <dgm:spPr/>
      <dgm:t>
        <a:bodyPr/>
        <a:lstStyle/>
        <a:p>
          <a:pPr rtl="0"/>
          <a:r>
            <a:rPr lang="es-CO" dirty="0" smtClean="0">
              <a:solidFill>
                <a:schemeClr val="tx1"/>
              </a:solidFill>
            </a:rPr>
            <a:t>La gasometría es la medición de los gases disueltos en una muestra de sangre (arterial o venosa) por medio de un gasómetro. Es la mejor prueba para el estudio del intercambio pulmonar de gases y el equilibrio ácido-base.</a:t>
          </a:r>
          <a:endParaRPr lang="es-CO" dirty="0">
            <a:solidFill>
              <a:schemeClr val="tx1"/>
            </a:solidFill>
          </a:endParaRPr>
        </a:p>
      </dgm:t>
    </dgm:pt>
    <dgm:pt modelId="{BE84964B-7E73-446F-A946-BDC18FD5D747}" type="parTrans" cxnId="{A25F4CBD-035A-4176-8BE5-7DE2D7829F74}">
      <dgm:prSet/>
      <dgm:spPr/>
      <dgm:t>
        <a:bodyPr/>
        <a:lstStyle/>
        <a:p>
          <a:endParaRPr lang="es-CO"/>
        </a:p>
      </dgm:t>
    </dgm:pt>
    <dgm:pt modelId="{2665C5C6-8667-46A9-866E-E7218B667881}" type="sibTrans" cxnId="{A25F4CBD-035A-4176-8BE5-7DE2D7829F74}">
      <dgm:prSet/>
      <dgm:spPr/>
      <dgm:t>
        <a:bodyPr/>
        <a:lstStyle/>
        <a:p>
          <a:endParaRPr lang="es-CO"/>
        </a:p>
      </dgm:t>
    </dgm:pt>
    <dgm:pt modelId="{8F824B70-8D04-4B78-A7C1-1C2F857FDD1C}">
      <dgm:prSet/>
      <dgm:spPr/>
      <dgm:t>
        <a:bodyPr/>
        <a:lstStyle/>
        <a:p>
          <a:pPr rtl="0"/>
          <a:r>
            <a:rPr lang="es-CO" dirty="0" smtClean="0">
              <a:solidFill>
                <a:schemeClr val="tx1"/>
              </a:solidFill>
            </a:rPr>
            <a:t>1. Oxigenación (PaO2). La PaO2 es la cantidad de oxígeno disuelto en sangre y, por tanto, proporciona información inicial sobre la eficiencia de la oxigenación.</a:t>
          </a:r>
          <a:endParaRPr lang="es-CO" dirty="0">
            <a:solidFill>
              <a:schemeClr val="tx1"/>
            </a:solidFill>
          </a:endParaRPr>
        </a:p>
      </dgm:t>
    </dgm:pt>
    <dgm:pt modelId="{46787E74-87C4-4F42-9BDE-EC570C4B2B13}" type="parTrans" cxnId="{5D84CC71-5642-49B9-A398-6530476C80BE}">
      <dgm:prSet/>
      <dgm:spPr/>
      <dgm:t>
        <a:bodyPr/>
        <a:lstStyle/>
        <a:p>
          <a:endParaRPr lang="es-CO"/>
        </a:p>
      </dgm:t>
    </dgm:pt>
    <dgm:pt modelId="{ACB090D9-2888-4F24-AE13-62FCC813F989}" type="sibTrans" cxnId="{5D84CC71-5642-49B9-A398-6530476C80BE}">
      <dgm:prSet/>
      <dgm:spPr/>
      <dgm:t>
        <a:bodyPr/>
        <a:lstStyle/>
        <a:p>
          <a:endParaRPr lang="es-CO"/>
        </a:p>
      </dgm:t>
    </dgm:pt>
    <dgm:pt modelId="{A8BDAB0D-6F73-475C-8A87-00AC80BA483C}">
      <dgm:prSet/>
      <dgm:spPr/>
      <dgm:t>
        <a:bodyPr/>
        <a:lstStyle/>
        <a:p>
          <a:pPr rtl="0"/>
          <a:r>
            <a:rPr lang="es-CO" dirty="0" smtClean="0">
              <a:solidFill>
                <a:schemeClr val="tx1"/>
              </a:solidFill>
            </a:rPr>
            <a:t>2. Ventilación (PaCO2). La eficacia de la ventilación es inversamente proporcional a la PaCO2, por lo que cuando la ventilación aumenta, la PaCO2 disminuye, y cuando la ventilación disminuye, la PaCO2 aumenta.</a:t>
          </a:r>
          <a:endParaRPr lang="es-CO" dirty="0">
            <a:solidFill>
              <a:schemeClr val="tx1"/>
            </a:solidFill>
          </a:endParaRPr>
        </a:p>
      </dgm:t>
    </dgm:pt>
    <dgm:pt modelId="{604DC116-BB7C-4C11-A31C-2F878CE9431D}" type="parTrans" cxnId="{7F4FA2A9-E292-4899-83FD-62EB6F5CF796}">
      <dgm:prSet/>
      <dgm:spPr/>
      <dgm:t>
        <a:bodyPr/>
        <a:lstStyle/>
        <a:p>
          <a:endParaRPr lang="es-CO"/>
        </a:p>
      </dgm:t>
    </dgm:pt>
    <dgm:pt modelId="{53E16AA0-ECC5-4B40-ABC1-61A345F96751}" type="sibTrans" cxnId="{7F4FA2A9-E292-4899-83FD-62EB6F5CF796}">
      <dgm:prSet/>
      <dgm:spPr/>
      <dgm:t>
        <a:bodyPr/>
        <a:lstStyle/>
        <a:p>
          <a:endParaRPr lang="es-CO"/>
        </a:p>
      </dgm:t>
    </dgm:pt>
    <dgm:pt modelId="{B03C621A-55CF-4C4C-9385-30309B22269A}">
      <dgm:prSet/>
      <dgm:spPr/>
      <dgm:t>
        <a:bodyPr/>
        <a:lstStyle/>
        <a:p>
          <a:pPr rtl="0"/>
          <a:r>
            <a:rPr lang="es-CO" dirty="0" smtClean="0">
              <a:solidFill>
                <a:schemeClr val="tx1"/>
              </a:solidFill>
            </a:rPr>
            <a:t>3. Estado ácido-base (pH, HCO3 – y déficit de base).</a:t>
          </a:r>
          <a:endParaRPr lang="es-CO" dirty="0">
            <a:solidFill>
              <a:schemeClr val="tx1"/>
            </a:solidFill>
          </a:endParaRPr>
        </a:p>
      </dgm:t>
    </dgm:pt>
    <dgm:pt modelId="{BE073874-7B51-4309-BAF7-4E6AC163EA6D}" type="parTrans" cxnId="{FB8DA096-119C-46F2-A821-451CA9E93FA6}">
      <dgm:prSet/>
      <dgm:spPr/>
      <dgm:t>
        <a:bodyPr/>
        <a:lstStyle/>
        <a:p>
          <a:endParaRPr lang="es-CO"/>
        </a:p>
      </dgm:t>
    </dgm:pt>
    <dgm:pt modelId="{11D798F7-A616-4016-B24D-28666C167D2C}" type="sibTrans" cxnId="{FB8DA096-119C-46F2-A821-451CA9E93FA6}">
      <dgm:prSet/>
      <dgm:spPr/>
      <dgm:t>
        <a:bodyPr/>
        <a:lstStyle/>
        <a:p>
          <a:endParaRPr lang="es-CO"/>
        </a:p>
      </dgm:t>
    </dgm:pt>
    <dgm:pt modelId="{9F5B2770-3753-4DD6-A4F0-1747CA515EC8}" type="pres">
      <dgm:prSet presAssocID="{B5D6875C-EA69-45E4-B433-45EEBC231847}" presName="Name0" presStyleCnt="0">
        <dgm:presLayoutVars>
          <dgm:chMax val="7"/>
          <dgm:chPref val="7"/>
          <dgm:dir/>
        </dgm:presLayoutVars>
      </dgm:prSet>
      <dgm:spPr/>
      <dgm:t>
        <a:bodyPr/>
        <a:lstStyle/>
        <a:p>
          <a:endParaRPr lang="es-CO"/>
        </a:p>
      </dgm:t>
    </dgm:pt>
    <dgm:pt modelId="{B611C384-29DB-4E9A-B9AE-357FD87F393C}" type="pres">
      <dgm:prSet presAssocID="{B5D6875C-EA69-45E4-B433-45EEBC231847}" presName="Name1" presStyleCnt="0"/>
      <dgm:spPr/>
      <dgm:t>
        <a:bodyPr/>
        <a:lstStyle/>
        <a:p>
          <a:endParaRPr lang="es-CO"/>
        </a:p>
      </dgm:t>
    </dgm:pt>
    <dgm:pt modelId="{CA992854-07BE-42A6-B8E5-EBD8BE48D2AF}" type="pres">
      <dgm:prSet presAssocID="{B5D6875C-EA69-45E4-B433-45EEBC231847}" presName="cycle" presStyleCnt="0"/>
      <dgm:spPr/>
      <dgm:t>
        <a:bodyPr/>
        <a:lstStyle/>
        <a:p>
          <a:endParaRPr lang="es-CO"/>
        </a:p>
      </dgm:t>
    </dgm:pt>
    <dgm:pt modelId="{2D9FF395-41A7-46BA-B670-C7A3B232AB1D}" type="pres">
      <dgm:prSet presAssocID="{B5D6875C-EA69-45E4-B433-45EEBC231847}" presName="srcNode" presStyleLbl="node1" presStyleIdx="0" presStyleCnt="4"/>
      <dgm:spPr/>
      <dgm:t>
        <a:bodyPr/>
        <a:lstStyle/>
        <a:p>
          <a:endParaRPr lang="es-CO"/>
        </a:p>
      </dgm:t>
    </dgm:pt>
    <dgm:pt modelId="{C15570F7-3510-4098-9DE5-8AC9B2F54FB7}" type="pres">
      <dgm:prSet presAssocID="{B5D6875C-EA69-45E4-B433-45EEBC231847}" presName="conn" presStyleLbl="parChTrans1D2" presStyleIdx="0" presStyleCnt="1"/>
      <dgm:spPr/>
      <dgm:t>
        <a:bodyPr/>
        <a:lstStyle/>
        <a:p>
          <a:endParaRPr lang="es-CO"/>
        </a:p>
      </dgm:t>
    </dgm:pt>
    <dgm:pt modelId="{EE89A4C9-8B1A-4E7F-B0D6-5E1A601E3740}" type="pres">
      <dgm:prSet presAssocID="{B5D6875C-EA69-45E4-B433-45EEBC231847}" presName="extraNode" presStyleLbl="node1" presStyleIdx="0" presStyleCnt="4"/>
      <dgm:spPr/>
      <dgm:t>
        <a:bodyPr/>
        <a:lstStyle/>
        <a:p>
          <a:endParaRPr lang="es-CO"/>
        </a:p>
      </dgm:t>
    </dgm:pt>
    <dgm:pt modelId="{9C2F7580-5AA6-42D5-85CB-081C3836BB02}" type="pres">
      <dgm:prSet presAssocID="{B5D6875C-EA69-45E4-B433-45EEBC231847}" presName="dstNode" presStyleLbl="node1" presStyleIdx="0" presStyleCnt="4"/>
      <dgm:spPr/>
      <dgm:t>
        <a:bodyPr/>
        <a:lstStyle/>
        <a:p>
          <a:endParaRPr lang="es-CO"/>
        </a:p>
      </dgm:t>
    </dgm:pt>
    <dgm:pt modelId="{231E4823-7F8E-4F94-8C2E-EE692D203FC5}" type="pres">
      <dgm:prSet presAssocID="{203F2C49-AE85-4A4E-8BA0-A51B2434DC54}" presName="text_1" presStyleLbl="node1" presStyleIdx="0" presStyleCnt="4">
        <dgm:presLayoutVars>
          <dgm:bulletEnabled val="1"/>
        </dgm:presLayoutVars>
      </dgm:prSet>
      <dgm:spPr/>
      <dgm:t>
        <a:bodyPr/>
        <a:lstStyle/>
        <a:p>
          <a:endParaRPr lang="es-CO"/>
        </a:p>
      </dgm:t>
    </dgm:pt>
    <dgm:pt modelId="{6FEA38C4-1BDB-4516-9DA2-1D7887AC73CA}" type="pres">
      <dgm:prSet presAssocID="{203F2C49-AE85-4A4E-8BA0-A51B2434DC54}" presName="accent_1" presStyleCnt="0"/>
      <dgm:spPr/>
      <dgm:t>
        <a:bodyPr/>
        <a:lstStyle/>
        <a:p>
          <a:endParaRPr lang="es-CO"/>
        </a:p>
      </dgm:t>
    </dgm:pt>
    <dgm:pt modelId="{29A58039-F9D3-4F6C-BC8D-25CF9EA1DE9B}" type="pres">
      <dgm:prSet presAssocID="{203F2C49-AE85-4A4E-8BA0-A51B2434DC54}" presName="accentRepeatNode" presStyleLbl="solidFgAcc1" presStyleIdx="0" presStyleCnt="4"/>
      <dgm:spPr/>
      <dgm:t>
        <a:bodyPr/>
        <a:lstStyle/>
        <a:p>
          <a:endParaRPr lang="es-CO"/>
        </a:p>
      </dgm:t>
    </dgm:pt>
    <dgm:pt modelId="{08417D9F-58E0-4984-8BC2-15A0F92F8BB0}" type="pres">
      <dgm:prSet presAssocID="{8F824B70-8D04-4B78-A7C1-1C2F857FDD1C}" presName="text_2" presStyleLbl="node1" presStyleIdx="1" presStyleCnt="4">
        <dgm:presLayoutVars>
          <dgm:bulletEnabled val="1"/>
        </dgm:presLayoutVars>
      </dgm:prSet>
      <dgm:spPr/>
      <dgm:t>
        <a:bodyPr/>
        <a:lstStyle/>
        <a:p>
          <a:endParaRPr lang="es-CO"/>
        </a:p>
      </dgm:t>
    </dgm:pt>
    <dgm:pt modelId="{A4FBF878-A3EF-4DAA-A6C2-FB44AD59E1F4}" type="pres">
      <dgm:prSet presAssocID="{8F824B70-8D04-4B78-A7C1-1C2F857FDD1C}" presName="accent_2" presStyleCnt="0"/>
      <dgm:spPr/>
      <dgm:t>
        <a:bodyPr/>
        <a:lstStyle/>
        <a:p>
          <a:endParaRPr lang="es-CO"/>
        </a:p>
      </dgm:t>
    </dgm:pt>
    <dgm:pt modelId="{38DCB635-3028-438C-AFF7-3A63D1A726C8}" type="pres">
      <dgm:prSet presAssocID="{8F824B70-8D04-4B78-A7C1-1C2F857FDD1C}" presName="accentRepeatNode" presStyleLbl="solidFgAcc1" presStyleIdx="1" presStyleCnt="4"/>
      <dgm:spPr/>
      <dgm:t>
        <a:bodyPr/>
        <a:lstStyle/>
        <a:p>
          <a:endParaRPr lang="es-CO"/>
        </a:p>
      </dgm:t>
    </dgm:pt>
    <dgm:pt modelId="{EB0A53A5-688D-4B25-949C-1B6300790232}" type="pres">
      <dgm:prSet presAssocID="{A8BDAB0D-6F73-475C-8A87-00AC80BA483C}" presName="text_3" presStyleLbl="node1" presStyleIdx="2" presStyleCnt="4">
        <dgm:presLayoutVars>
          <dgm:bulletEnabled val="1"/>
        </dgm:presLayoutVars>
      </dgm:prSet>
      <dgm:spPr/>
      <dgm:t>
        <a:bodyPr/>
        <a:lstStyle/>
        <a:p>
          <a:endParaRPr lang="es-CO"/>
        </a:p>
      </dgm:t>
    </dgm:pt>
    <dgm:pt modelId="{0B820C16-1EE2-4BD5-A52F-29A554072EF9}" type="pres">
      <dgm:prSet presAssocID="{A8BDAB0D-6F73-475C-8A87-00AC80BA483C}" presName="accent_3" presStyleCnt="0"/>
      <dgm:spPr/>
      <dgm:t>
        <a:bodyPr/>
        <a:lstStyle/>
        <a:p>
          <a:endParaRPr lang="es-CO"/>
        </a:p>
      </dgm:t>
    </dgm:pt>
    <dgm:pt modelId="{B4811417-8DA1-429F-817D-3C98E92282D9}" type="pres">
      <dgm:prSet presAssocID="{A8BDAB0D-6F73-475C-8A87-00AC80BA483C}" presName="accentRepeatNode" presStyleLbl="solidFgAcc1" presStyleIdx="2" presStyleCnt="4"/>
      <dgm:spPr/>
      <dgm:t>
        <a:bodyPr/>
        <a:lstStyle/>
        <a:p>
          <a:endParaRPr lang="es-CO"/>
        </a:p>
      </dgm:t>
    </dgm:pt>
    <dgm:pt modelId="{1C359327-C77A-476C-B7B7-3F3C4ADED48C}" type="pres">
      <dgm:prSet presAssocID="{B03C621A-55CF-4C4C-9385-30309B22269A}" presName="text_4" presStyleLbl="node1" presStyleIdx="3" presStyleCnt="4">
        <dgm:presLayoutVars>
          <dgm:bulletEnabled val="1"/>
        </dgm:presLayoutVars>
      </dgm:prSet>
      <dgm:spPr/>
      <dgm:t>
        <a:bodyPr/>
        <a:lstStyle/>
        <a:p>
          <a:endParaRPr lang="es-CO"/>
        </a:p>
      </dgm:t>
    </dgm:pt>
    <dgm:pt modelId="{C1F7F2E0-857F-475C-B29C-27626CB37C35}" type="pres">
      <dgm:prSet presAssocID="{B03C621A-55CF-4C4C-9385-30309B22269A}" presName="accent_4" presStyleCnt="0"/>
      <dgm:spPr/>
      <dgm:t>
        <a:bodyPr/>
        <a:lstStyle/>
        <a:p>
          <a:endParaRPr lang="es-CO"/>
        </a:p>
      </dgm:t>
    </dgm:pt>
    <dgm:pt modelId="{E7A371FE-FAB3-4EDB-9738-C9C8FA17ADED}" type="pres">
      <dgm:prSet presAssocID="{B03C621A-55CF-4C4C-9385-30309B22269A}" presName="accentRepeatNode" presStyleLbl="solidFgAcc1" presStyleIdx="3" presStyleCnt="4"/>
      <dgm:spPr/>
      <dgm:t>
        <a:bodyPr/>
        <a:lstStyle/>
        <a:p>
          <a:endParaRPr lang="es-CO"/>
        </a:p>
      </dgm:t>
    </dgm:pt>
  </dgm:ptLst>
  <dgm:cxnLst>
    <dgm:cxn modelId="{A114F597-3C56-4F02-A66B-E0A74EB46EB6}" type="presOf" srcId="{A8BDAB0D-6F73-475C-8A87-00AC80BA483C}" destId="{EB0A53A5-688D-4B25-949C-1B6300790232}" srcOrd="0" destOrd="0" presId="urn:microsoft.com/office/officeart/2008/layout/VerticalCurvedList"/>
    <dgm:cxn modelId="{7F4FA2A9-E292-4899-83FD-62EB6F5CF796}" srcId="{B5D6875C-EA69-45E4-B433-45EEBC231847}" destId="{A8BDAB0D-6F73-475C-8A87-00AC80BA483C}" srcOrd="2" destOrd="0" parTransId="{604DC116-BB7C-4C11-A31C-2F878CE9431D}" sibTransId="{53E16AA0-ECC5-4B40-ABC1-61A345F96751}"/>
    <dgm:cxn modelId="{5D84CC71-5642-49B9-A398-6530476C80BE}" srcId="{B5D6875C-EA69-45E4-B433-45EEBC231847}" destId="{8F824B70-8D04-4B78-A7C1-1C2F857FDD1C}" srcOrd="1" destOrd="0" parTransId="{46787E74-87C4-4F42-9BDE-EC570C4B2B13}" sibTransId="{ACB090D9-2888-4F24-AE13-62FCC813F989}"/>
    <dgm:cxn modelId="{FB8DA096-119C-46F2-A821-451CA9E93FA6}" srcId="{B5D6875C-EA69-45E4-B433-45EEBC231847}" destId="{B03C621A-55CF-4C4C-9385-30309B22269A}" srcOrd="3" destOrd="0" parTransId="{BE073874-7B51-4309-BAF7-4E6AC163EA6D}" sibTransId="{11D798F7-A616-4016-B24D-28666C167D2C}"/>
    <dgm:cxn modelId="{D9773B9A-A7D3-4530-A25E-BF302415B74E}" type="presOf" srcId="{B03C621A-55CF-4C4C-9385-30309B22269A}" destId="{1C359327-C77A-476C-B7B7-3F3C4ADED48C}" srcOrd="0" destOrd="0" presId="urn:microsoft.com/office/officeart/2008/layout/VerticalCurvedList"/>
    <dgm:cxn modelId="{A25F4CBD-035A-4176-8BE5-7DE2D7829F74}" srcId="{B5D6875C-EA69-45E4-B433-45EEBC231847}" destId="{203F2C49-AE85-4A4E-8BA0-A51B2434DC54}" srcOrd="0" destOrd="0" parTransId="{BE84964B-7E73-446F-A946-BDC18FD5D747}" sibTransId="{2665C5C6-8667-46A9-866E-E7218B667881}"/>
    <dgm:cxn modelId="{EE83C14A-5F8B-4C1E-80FA-C8CB49ADE654}" type="presOf" srcId="{8F824B70-8D04-4B78-A7C1-1C2F857FDD1C}" destId="{08417D9F-58E0-4984-8BC2-15A0F92F8BB0}" srcOrd="0" destOrd="0" presId="urn:microsoft.com/office/officeart/2008/layout/VerticalCurvedList"/>
    <dgm:cxn modelId="{B7944BC1-D19A-4A93-AAB1-98AAE00CDE90}" type="presOf" srcId="{2665C5C6-8667-46A9-866E-E7218B667881}" destId="{C15570F7-3510-4098-9DE5-8AC9B2F54FB7}" srcOrd="0" destOrd="0" presId="urn:microsoft.com/office/officeart/2008/layout/VerticalCurvedList"/>
    <dgm:cxn modelId="{D9A5BA46-336D-4EB1-AD87-3BD020FB67CC}" type="presOf" srcId="{B5D6875C-EA69-45E4-B433-45EEBC231847}" destId="{9F5B2770-3753-4DD6-A4F0-1747CA515EC8}" srcOrd="0" destOrd="0" presId="urn:microsoft.com/office/officeart/2008/layout/VerticalCurvedList"/>
    <dgm:cxn modelId="{633FBF3D-8011-4263-8A7F-157AD7719B04}" type="presOf" srcId="{203F2C49-AE85-4A4E-8BA0-A51B2434DC54}" destId="{231E4823-7F8E-4F94-8C2E-EE692D203FC5}" srcOrd="0" destOrd="0" presId="urn:microsoft.com/office/officeart/2008/layout/VerticalCurvedList"/>
    <dgm:cxn modelId="{9D9A5706-0A8E-49DC-9611-6F4921D1A5A1}" type="presParOf" srcId="{9F5B2770-3753-4DD6-A4F0-1747CA515EC8}" destId="{B611C384-29DB-4E9A-B9AE-357FD87F393C}" srcOrd="0" destOrd="0" presId="urn:microsoft.com/office/officeart/2008/layout/VerticalCurvedList"/>
    <dgm:cxn modelId="{CC6F951D-C8BD-4628-B6C5-CFE4BE385330}" type="presParOf" srcId="{B611C384-29DB-4E9A-B9AE-357FD87F393C}" destId="{CA992854-07BE-42A6-B8E5-EBD8BE48D2AF}" srcOrd="0" destOrd="0" presId="urn:microsoft.com/office/officeart/2008/layout/VerticalCurvedList"/>
    <dgm:cxn modelId="{5EB6774D-C53C-43CF-AE08-8940E1A74381}" type="presParOf" srcId="{CA992854-07BE-42A6-B8E5-EBD8BE48D2AF}" destId="{2D9FF395-41A7-46BA-B670-C7A3B232AB1D}" srcOrd="0" destOrd="0" presId="urn:microsoft.com/office/officeart/2008/layout/VerticalCurvedList"/>
    <dgm:cxn modelId="{0FB4B718-5F6E-44EE-86B3-3473B3B1C275}" type="presParOf" srcId="{CA992854-07BE-42A6-B8E5-EBD8BE48D2AF}" destId="{C15570F7-3510-4098-9DE5-8AC9B2F54FB7}" srcOrd="1" destOrd="0" presId="urn:microsoft.com/office/officeart/2008/layout/VerticalCurvedList"/>
    <dgm:cxn modelId="{70937F8E-D364-451F-A9EE-4A01B1D61837}" type="presParOf" srcId="{CA992854-07BE-42A6-B8E5-EBD8BE48D2AF}" destId="{EE89A4C9-8B1A-4E7F-B0D6-5E1A601E3740}" srcOrd="2" destOrd="0" presId="urn:microsoft.com/office/officeart/2008/layout/VerticalCurvedList"/>
    <dgm:cxn modelId="{39D112D2-BE76-49E5-9525-9ABD8CAFE35F}" type="presParOf" srcId="{CA992854-07BE-42A6-B8E5-EBD8BE48D2AF}" destId="{9C2F7580-5AA6-42D5-85CB-081C3836BB02}" srcOrd="3" destOrd="0" presId="urn:microsoft.com/office/officeart/2008/layout/VerticalCurvedList"/>
    <dgm:cxn modelId="{B792ECA0-A2E2-4816-AD46-BCCFE30E605D}" type="presParOf" srcId="{B611C384-29DB-4E9A-B9AE-357FD87F393C}" destId="{231E4823-7F8E-4F94-8C2E-EE692D203FC5}" srcOrd="1" destOrd="0" presId="urn:microsoft.com/office/officeart/2008/layout/VerticalCurvedList"/>
    <dgm:cxn modelId="{102324B3-B678-4D0F-8898-FCA5E0C24C0D}" type="presParOf" srcId="{B611C384-29DB-4E9A-B9AE-357FD87F393C}" destId="{6FEA38C4-1BDB-4516-9DA2-1D7887AC73CA}" srcOrd="2" destOrd="0" presId="urn:microsoft.com/office/officeart/2008/layout/VerticalCurvedList"/>
    <dgm:cxn modelId="{4FC2BD4C-80D8-45C8-9E7F-26C0A2F12989}" type="presParOf" srcId="{6FEA38C4-1BDB-4516-9DA2-1D7887AC73CA}" destId="{29A58039-F9D3-4F6C-BC8D-25CF9EA1DE9B}" srcOrd="0" destOrd="0" presId="urn:microsoft.com/office/officeart/2008/layout/VerticalCurvedList"/>
    <dgm:cxn modelId="{9FB4030A-0577-426D-8B34-863B33BAD9E3}" type="presParOf" srcId="{B611C384-29DB-4E9A-B9AE-357FD87F393C}" destId="{08417D9F-58E0-4984-8BC2-15A0F92F8BB0}" srcOrd="3" destOrd="0" presId="urn:microsoft.com/office/officeart/2008/layout/VerticalCurvedList"/>
    <dgm:cxn modelId="{3C58B854-D0CE-4BE0-9220-5268DB52AC71}" type="presParOf" srcId="{B611C384-29DB-4E9A-B9AE-357FD87F393C}" destId="{A4FBF878-A3EF-4DAA-A6C2-FB44AD59E1F4}" srcOrd="4" destOrd="0" presId="urn:microsoft.com/office/officeart/2008/layout/VerticalCurvedList"/>
    <dgm:cxn modelId="{5CF4B311-8EB7-4135-8A51-ECCBA1433B04}" type="presParOf" srcId="{A4FBF878-A3EF-4DAA-A6C2-FB44AD59E1F4}" destId="{38DCB635-3028-438C-AFF7-3A63D1A726C8}" srcOrd="0" destOrd="0" presId="urn:microsoft.com/office/officeart/2008/layout/VerticalCurvedList"/>
    <dgm:cxn modelId="{1116B61B-5D52-48F0-90D9-D1382B0A4ACB}" type="presParOf" srcId="{B611C384-29DB-4E9A-B9AE-357FD87F393C}" destId="{EB0A53A5-688D-4B25-949C-1B6300790232}" srcOrd="5" destOrd="0" presId="urn:microsoft.com/office/officeart/2008/layout/VerticalCurvedList"/>
    <dgm:cxn modelId="{F95D7CA5-67C9-4227-BB98-06A5C9FA309D}" type="presParOf" srcId="{B611C384-29DB-4E9A-B9AE-357FD87F393C}" destId="{0B820C16-1EE2-4BD5-A52F-29A554072EF9}" srcOrd="6" destOrd="0" presId="urn:microsoft.com/office/officeart/2008/layout/VerticalCurvedList"/>
    <dgm:cxn modelId="{03E2AE57-894D-4D6C-B5B5-0D209061EB99}" type="presParOf" srcId="{0B820C16-1EE2-4BD5-A52F-29A554072EF9}" destId="{B4811417-8DA1-429F-817D-3C98E92282D9}" srcOrd="0" destOrd="0" presId="urn:microsoft.com/office/officeart/2008/layout/VerticalCurvedList"/>
    <dgm:cxn modelId="{60B2B2B2-3007-4A43-A572-67730217D98E}" type="presParOf" srcId="{B611C384-29DB-4E9A-B9AE-357FD87F393C}" destId="{1C359327-C77A-476C-B7B7-3F3C4ADED48C}" srcOrd="7" destOrd="0" presId="urn:microsoft.com/office/officeart/2008/layout/VerticalCurvedList"/>
    <dgm:cxn modelId="{E5D6765B-84E5-4AD7-A257-65068C6E2B83}" type="presParOf" srcId="{B611C384-29DB-4E9A-B9AE-357FD87F393C}" destId="{C1F7F2E0-857F-475C-B29C-27626CB37C35}" srcOrd="8" destOrd="0" presId="urn:microsoft.com/office/officeart/2008/layout/VerticalCurvedList"/>
    <dgm:cxn modelId="{BA430CCB-3938-4C46-874E-147D063B5736}" type="presParOf" srcId="{C1F7F2E0-857F-475C-B29C-27626CB37C35}" destId="{E7A371FE-FAB3-4EDB-9738-C9C8FA17ADE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A8B01-40D4-432C-A779-F4E2DA0B8F7F}">
      <dsp:nvSpPr>
        <dsp:cNvPr id="0" name=""/>
        <dsp:cNvSpPr/>
      </dsp:nvSpPr>
      <dsp:spPr>
        <a:xfrm rot="5400000">
          <a:off x="427627" y="2116850"/>
          <a:ext cx="1265123" cy="2105136"/>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65D62-4AD4-4305-908A-D10B89933D73}">
      <dsp:nvSpPr>
        <dsp:cNvPr id="0" name=""/>
        <dsp:cNvSpPr/>
      </dsp:nvSpPr>
      <dsp:spPr>
        <a:xfrm>
          <a:off x="216446" y="2745832"/>
          <a:ext cx="1900529" cy="166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CO" sz="1600" kern="1200" dirty="0" smtClean="0"/>
            <a:t>Reconoce las indicaciones de la gasometría arterial en la atención del paciente con alteraciones pulmonares y metabólicas.</a:t>
          </a:r>
          <a:endParaRPr lang="es-CO" sz="1600" kern="1200" dirty="0"/>
        </a:p>
      </dsp:txBody>
      <dsp:txXfrm>
        <a:off x="216446" y="2745832"/>
        <a:ext cx="1900529" cy="1665925"/>
      </dsp:txXfrm>
    </dsp:sp>
    <dsp:sp modelId="{AB8FDB74-9855-4F18-B9F5-D996BE1244E0}">
      <dsp:nvSpPr>
        <dsp:cNvPr id="0" name=""/>
        <dsp:cNvSpPr/>
      </dsp:nvSpPr>
      <dsp:spPr>
        <a:xfrm>
          <a:off x="1758385" y="1961867"/>
          <a:ext cx="358590" cy="358590"/>
        </a:xfrm>
        <a:prstGeom prst="triangle">
          <a:avLst>
            <a:gd name="adj" fmla="val 100000"/>
          </a:avLst>
        </a:prstGeom>
        <a:solidFill>
          <a:schemeClr val="accent5">
            <a:hueOff val="-919168"/>
            <a:satOff val="-1278"/>
            <a:lumOff val="-490"/>
            <a:alphaOff val="0"/>
          </a:schemeClr>
        </a:solidFill>
        <a:ln w="12700" cap="flat" cmpd="sng" algn="ctr">
          <a:solidFill>
            <a:schemeClr val="accent5">
              <a:hueOff val="-919168"/>
              <a:satOff val="-1278"/>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A2EED-85AF-4C77-B556-8DEB136CE38D}">
      <dsp:nvSpPr>
        <dsp:cNvPr id="0" name=""/>
        <dsp:cNvSpPr/>
      </dsp:nvSpPr>
      <dsp:spPr>
        <a:xfrm rot="5400000">
          <a:off x="2754246" y="1541125"/>
          <a:ext cx="1265123" cy="2105136"/>
        </a:xfrm>
        <a:prstGeom prst="corner">
          <a:avLst>
            <a:gd name="adj1" fmla="val 16120"/>
            <a:gd name="adj2" fmla="val 1611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CD63B-E9D9-4259-8138-BC1F09D62735}">
      <dsp:nvSpPr>
        <dsp:cNvPr id="0" name=""/>
        <dsp:cNvSpPr/>
      </dsp:nvSpPr>
      <dsp:spPr>
        <a:xfrm>
          <a:off x="2543066" y="2170108"/>
          <a:ext cx="1900529" cy="166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CO" sz="1600" kern="1200" dirty="0" smtClean="0"/>
            <a:t>Identifica la técnica para la  extracción  de muestra de sangre arterial. </a:t>
          </a:r>
          <a:endParaRPr lang="es-CO" sz="1600" kern="1200" dirty="0"/>
        </a:p>
      </dsp:txBody>
      <dsp:txXfrm>
        <a:off x="2543066" y="2170108"/>
        <a:ext cx="1900529" cy="1665925"/>
      </dsp:txXfrm>
    </dsp:sp>
    <dsp:sp modelId="{C7527B43-5F35-44F0-8014-156149FEBA5D}">
      <dsp:nvSpPr>
        <dsp:cNvPr id="0" name=""/>
        <dsp:cNvSpPr/>
      </dsp:nvSpPr>
      <dsp:spPr>
        <a:xfrm>
          <a:off x="4085005" y="1386143"/>
          <a:ext cx="358590" cy="358590"/>
        </a:xfrm>
        <a:prstGeom prst="triangle">
          <a:avLst>
            <a:gd name="adj" fmla="val 100000"/>
          </a:avLst>
        </a:prstGeom>
        <a:solidFill>
          <a:schemeClr val="accent5">
            <a:hueOff val="-2757504"/>
            <a:satOff val="-3835"/>
            <a:lumOff val="-1471"/>
            <a:alphaOff val="0"/>
          </a:schemeClr>
        </a:solidFill>
        <a:ln w="12700" cap="flat" cmpd="sng" algn="ctr">
          <a:solidFill>
            <a:schemeClr val="accent5">
              <a:hueOff val="-2757504"/>
              <a:satOff val="-3835"/>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68408B-F027-4201-B334-85F5F17C5171}">
      <dsp:nvSpPr>
        <dsp:cNvPr id="0" name=""/>
        <dsp:cNvSpPr/>
      </dsp:nvSpPr>
      <dsp:spPr>
        <a:xfrm rot="5400000">
          <a:off x="5080865" y="965401"/>
          <a:ext cx="1265123" cy="2105136"/>
        </a:xfrm>
        <a:prstGeom prst="corner">
          <a:avLst>
            <a:gd name="adj1" fmla="val 16120"/>
            <a:gd name="adj2" fmla="val 161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84F04-C446-4DE7-B6A7-A0F4F5262BD8}">
      <dsp:nvSpPr>
        <dsp:cNvPr id="0" name=""/>
        <dsp:cNvSpPr/>
      </dsp:nvSpPr>
      <dsp:spPr>
        <a:xfrm>
          <a:off x="4869685" y="1594384"/>
          <a:ext cx="1900529" cy="166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CO" sz="1600" kern="1200" dirty="0" smtClean="0"/>
            <a:t>Explica los principales parámetros involucrados en el equilibrio acido base e identifica los  valores de referencia. </a:t>
          </a:r>
          <a:endParaRPr lang="es-CO" sz="1600" kern="1200" dirty="0"/>
        </a:p>
      </dsp:txBody>
      <dsp:txXfrm>
        <a:off x="4869685" y="1594384"/>
        <a:ext cx="1900529" cy="1665925"/>
      </dsp:txXfrm>
    </dsp:sp>
    <dsp:sp modelId="{583E1233-D837-4733-A0C9-C34342178BAF}">
      <dsp:nvSpPr>
        <dsp:cNvPr id="0" name=""/>
        <dsp:cNvSpPr/>
      </dsp:nvSpPr>
      <dsp:spPr>
        <a:xfrm>
          <a:off x="6411624" y="810419"/>
          <a:ext cx="358590" cy="358590"/>
        </a:xfrm>
        <a:prstGeom prst="triangle">
          <a:avLst>
            <a:gd name="adj" fmla="val 100000"/>
          </a:avLst>
        </a:prstGeom>
        <a:solidFill>
          <a:schemeClr val="accent5">
            <a:hueOff val="-4595840"/>
            <a:satOff val="-6392"/>
            <a:lumOff val="-2451"/>
            <a:alphaOff val="0"/>
          </a:schemeClr>
        </a:solidFill>
        <a:ln w="12700" cap="flat" cmpd="sng" algn="ctr">
          <a:solidFill>
            <a:schemeClr val="accent5">
              <a:hueOff val="-4595840"/>
              <a:satOff val="-6392"/>
              <a:lumOff val="-2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E263D-F57E-4379-B754-EEA24FE4AA43}">
      <dsp:nvSpPr>
        <dsp:cNvPr id="0" name=""/>
        <dsp:cNvSpPr/>
      </dsp:nvSpPr>
      <dsp:spPr>
        <a:xfrm rot="5400000">
          <a:off x="7407485" y="389677"/>
          <a:ext cx="1265123" cy="2105136"/>
        </a:xfrm>
        <a:prstGeom prst="corner">
          <a:avLst>
            <a:gd name="adj1" fmla="val 16120"/>
            <a:gd name="adj2" fmla="val 1611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46B03-BA34-4970-96DE-F1332F78F6A1}">
      <dsp:nvSpPr>
        <dsp:cNvPr id="0" name=""/>
        <dsp:cNvSpPr/>
      </dsp:nvSpPr>
      <dsp:spPr>
        <a:xfrm>
          <a:off x="7196304" y="1018659"/>
          <a:ext cx="1900529" cy="166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CO" sz="1600" kern="1200" dirty="0" smtClean="0"/>
            <a:t>Analiza  los trastornos acido base y metabólicos. </a:t>
          </a:r>
          <a:endParaRPr lang="es-CO" sz="1600" kern="1200" dirty="0"/>
        </a:p>
      </dsp:txBody>
      <dsp:txXfrm>
        <a:off x="7196304" y="1018659"/>
        <a:ext cx="1900529" cy="1665925"/>
      </dsp:txXfrm>
    </dsp:sp>
    <dsp:sp modelId="{F42D467F-B320-4D61-951A-52980F3E1B08}">
      <dsp:nvSpPr>
        <dsp:cNvPr id="0" name=""/>
        <dsp:cNvSpPr/>
      </dsp:nvSpPr>
      <dsp:spPr>
        <a:xfrm>
          <a:off x="8738243" y="234694"/>
          <a:ext cx="358590" cy="358590"/>
        </a:xfrm>
        <a:prstGeom prst="triangle">
          <a:avLst>
            <a:gd name="adj" fmla="val 100000"/>
          </a:avLst>
        </a:prstGeom>
        <a:solidFill>
          <a:schemeClr val="accent5">
            <a:hueOff val="-6434176"/>
            <a:satOff val="-8949"/>
            <a:lumOff val="-3432"/>
            <a:alphaOff val="0"/>
          </a:schemeClr>
        </a:solidFill>
        <a:ln w="12700" cap="flat" cmpd="sng" algn="ctr">
          <a:solidFill>
            <a:schemeClr val="accent5">
              <a:hueOff val="-6434176"/>
              <a:satOff val="-8949"/>
              <a:lumOff val="-3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D44BDC-92E1-4B79-A757-52D1D8C22DCE}">
      <dsp:nvSpPr>
        <dsp:cNvPr id="0" name=""/>
        <dsp:cNvSpPr/>
      </dsp:nvSpPr>
      <dsp:spPr>
        <a:xfrm rot="5400000">
          <a:off x="9734104" y="-186046"/>
          <a:ext cx="1265123" cy="2105136"/>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D5104-C3E4-405E-AAFA-B5F95CEC5B0D}">
      <dsp:nvSpPr>
        <dsp:cNvPr id="0" name=""/>
        <dsp:cNvSpPr/>
      </dsp:nvSpPr>
      <dsp:spPr>
        <a:xfrm>
          <a:off x="9522923" y="442935"/>
          <a:ext cx="1900529" cy="166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S" sz="1600" kern="1200" dirty="0" smtClean="0"/>
            <a:t>Propone  intervenciones de enfermería  frente a las alteraciones acido base.</a:t>
          </a:r>
          <a:endParaRPr lang="es-CO" sz="1600" kern="1200" dirty="0"/>
        </a:p>
      </dsp:txBody>
      <dsp:txXfrm>
        <a:off x="9522923" y="442935"/>
        <a:ext cx="1900529" cy="16659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39387-014D-471F-A0BA-63CD23EE035A}">
      <dsp:nvSpPr>
        <dsp:cNvPr id="0" name=""/>
        <dsp:cNvSpPr/>
      </dsp:nvSpPr>
      <dsp:spPr>
        <a:xfrm>
          <a:off x="0" y="85146"/>
          <a:ext cx="1051560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CO" sz="2700" kern="1200" smtClean="0"/>
            <a:t>Principales indicaciones de la gasometría arterial</a:t>
          </a:r>
          <a:endParaRPr lang="es-CO" sz="2700" kern="1200"/>
        </a:p>
      </dsp:txBody>
      <dsp:txXfrm>
        <a:off x="31613" y="116759"/>
        <a:ext cx="10452374" cy="584369"/>
      </dsp:txXfrm>
    </dsp:sp>
    <dsp:sp modelId="{B4AA3968-67B2-428C-AAD1-78C59A112E10}">
      <dsp:nvSpPr>
        <dsp:cNvPr id="0" name=""/>
        <dsp:cNvSpPr/>
      </dsp:nvSpPr>
      <dsp:spPr>
        <a:xfrm>
          <a:off x="0" y="732741"/>
          <a:ext cx="10515600" cy="435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s-CO" sz="2100" kern="1200" smtClean="0"/>
            <a:t>Enfermedades infecciosas pulmonares: neumonía</a:t>
          </a:r>
          <a:endParaRPr lang="es-CO" sz="2100" kern="1200"/>
        </a:p>
        <a:p>
          <a:pPr marL="228600" lvl="1" indent="-228600" algn="l" defTabSz="933450" rtl="0">
            <a:lnSpc>
              <a:spcPct val="90000"/>
            </a:lnSpc>
            <a:spcBef>
              <a:spcPct val="0"/>
            </a:spcBef>
            <a:spcAft>
              <a:spcPct val="20000"/>
            </a:spcAft>
            <a:buChar char="••"/>
          </a:pPr>
          <a:r>
            <a:rPr lang="es-CO" sz="2100" kern="1200" smtClean="0"/>
            <a:t>Enfermedades vasculares pulmonares: tromboembolismo pulmonar</a:t>
          </a:r>
          <a:endParaRPr lang="es-CO" sz="2100" kern="1200"/>
        </a:p>
        <a:p>
          <a:pPr marL="228600" lvl="1" indent="-228600" algn="l" defTabSz="933450" rtl="0">
            <a:lnSpc>
              <a:spcPct val="90000"/>
            </a:lnSpc>
            <a:spcBef>
              <a:spcPct val="0"/>
            </a:spcBef>
            <a:spcAft>
              <a:spcPct val="20000"/>
            </a:spcAft>
            <a:buChar char="••"/>
          </a:pPr>
          <a:r>
            <a:rPr lang="es-CO" sz="2100" kern="1200" smtClean="0"/>
            <a:t>Obstrucción de las vías aéreas: asma, enfermedad pulmonar obstructiva crónica</a:t>
          </a:r>
          <a:endParaRPr lang="es-CO" sz="2100" kern="1200"/>
        </a:p>
        <a:p>
          <a:pPr marL="228600" lvl="1" indent="-228600" algn="l" defTabSz="933450" rtl="0">
            <a:lnSpc>
              <a:spcPct val="90000"/>
            </a:lnSpc>
            <a:spcBef>
              <a:spcPct val="0"/>
            </a:spcBef>
            <a:spcAft>
              <a:spcPct val="20000"/>
            </a:spcAft>
            <a:buChar char="••"/>
          </a:pPr>
          <a:r>
            <a:rPr lang="es-CO" sz="2100" kern="1200" smtClean="0"/>
            <a:t>Enfermedades pulmonares intersticiales</a:t>
          </a:r>
          <a:endParaRPr lang="es-CO" sz="2100" kern="1200"/>
        </a:p>
        <a:p>
          <a:pPr marL="228600" lvl="1" indent="-228600" algn="l" defTabSz="933450" rtl="0">
            <a:lnSpc>
              <a:spcPct val="90000"/>
            </a:lnSpc>
            <a:spcBef>
              <a:spcPct val="0"/>
            </a:spcBef>
            <a:spcAft>
              <a:spcPct val="20000"/>
            </a:spcAft>
            <a:buChar char="••"/>
          </a:pPr>
          <a:r>
            <a:rPr lang="es-CO" sz="2100" kern="1200" smtClean="0"/>
            <a:t>Patología pleural: derrame pleural, mesotelioma</a:t>
          </a:r>
          <a:endParaRPr lang="es-CO" sz="2100" kern="1200"/>
        </a:p>
        <a:p>
          <a:pPr marL="228600" lvl="1" indent="-228600" algn="l" defTabSz="933450" rtl="0">
            <a:lnSpc>
              <a:spcPct val="90000"/>
            </a:lnSpc>
            <a:spcBef>
              <a:spcPct val="0"/>
            </a:spcBef>
            <a:spcAft>
              <a:spcPct val="20000"/>
            </a:spcAft>
            <a:buChar char="••"/>
          </a:pPr>
          <a:r>
            <a:rPr lang="es-CO" sz="2100" kern="1200" smtClean="0"/>
            <a:t>Patología neoplásica pulmonar</a:t>
          </a:r>
          <a:endParaRPr lang="es-CO" sz="2100" kern="1200"/>
        </a:p>
        <a:p>
          <a:pPr marL="228600" lvl="1" indent="-228600" algn="l" defTabSz="933450" rtl="0">
            <a:lnSpc>
              <a:spcPct val="90000"/>
            </a:lnSpc>
            <a:spcBef>
              <a:spcPct val="0"/>
            </a:spcBef>
            <a:spcAft>
              <a:spcPct val="20000"/>
            </a:spcAft>
            <a:buChar char="••"/>
          </a:pPr>
          <a:r>
            <a:rPr lang="es-CO" sz="2100" kern="1200" smtClean="0"/>
            <a:t>Patología de la caja torácica y enfermedades neuromusculares</a:t>
          </a:r>
          <a:endParaRPr lang="es-CO" sz="2100" kern="1200"/>
        </a:p>
        <a:p>
          <a:pPr marL="228600" lvl="1" indent="-228600" algn="l" defTabSz="933450" rtl="0">
            <a:lnSpc>
              <a:spcPct val="90000"/>
            </a:lnSpc>
            <a:spcBef>
              <a:spcPct val="0"/>
            </a:spcBef>
            <a:spcAft>
              <a:spcPct val="20000"/>
            </a:spcAft>
            <a:buChar char="••"/>
          </a:pPr>
          <a:r>
            <a:rPr lang="es-CO" sz="2100" kern="1200" smtClean="0"/>
            <a:t>Síndrome de apnea obstructiva del sueño</a:t>
          </a:r>
          <a:endParaRPr lang="es-CO" sz="2100" kern="1200"/>
        </a:p>
        <a:p>
          <a:pPr marL="228600" lvl="1" indent="-228600" algn="l" defTabSz="933450" rtl="0">
            <a:lnSpc>
              <a:spcPct val="90000"/>
            </a:lnSpc>
            <a:spcBef>
              <a:spcPct val="0"/>
            </a:spcBef>
            <a:spcAft>
              <a:spcPct val="20000"/>
            </a:spcAft>
            <a:buChar char="••"/>
          </a:pPr>
          <a:r>
            <a:rPr lang="es-CO" sz="2100" kern="1200" smtClean="0"/>
            <a:t>Enfermedades cardíacas: insuficiencia cardíaca, edema agudo de pulmón</a:t>
          </a:r>
          <a:endParaRPr lang="es-CO" sz="2100" kern="1200"/>
        </a:p>
        <a:p>
          <a:pPr marL="228600" lvl="1" indent="-228600" algn="l" defTabSz="933450" rtl="0">
            <a:lnSpc>
              <a:spcPct val="90000"/>
            </a:lnSpc>
            <a:spcBef>
              <a:spcPct val="0"/>
            </a:spcBef>
            <a:spcAft>
              <a:spcPct val="20000"/>
            </a:spcAft>
            <a:buChar char="••"/>
          </a:pPr>
          <a:r>
            <a:rPr lang="es-CO" sz="2100" kern="1200" smtClean="0"/>
            <a:t>Síndrome de distrés respiratorio del adulto</a:t>
          </a:r>
          <a:endParaRPr lang="es-CO" sz="2100" kern="1200"/>
        </a:p>
        <a:p>
          <a:pPr marL="228600" lvl="1" indent="-228600" algn="l" defTabSz="933450" rtl="0">
            <a:lnSpc>
              <a:spcPct val="90000"/>
            </a:lnSpc>
            <a:spcBef>
              <a:spcPct val="0"/>
            </a:spcBef>
            <a:spcAft>
              <a:spcPct val="20000"/>
            </a:spcAft>
            <a:buChar char="••"/>
          </a:pPr>
          <a:r>
            <a:rPr lang="es-CO" sz="2100" kern="1200" smtClean="0"/>
            <a:t>Disnea y poliglobulia no explicadas</a:t>
          </a:r>
          <a:endParaRPr lang="es-CO" sz="2100" kern="1200"/>
        </a:p>
        <a:p>
          <a:pPr marL="228600" lvl="1" indent="-228600" algn="l" defTabSz="933450" rtl="0">
            <a:lnSpc>
              <a:spcPct val="90000"/>
            </a:lnSpc>
            <a:spcBef>
              <a:spcPct val="0"/>
            </a:spcBef>
            <a:spcAft>
              <a:spcPct val="20000"/>
            </a:spcAft>
            <a:buChar char="••"/>
          </a:pPr>
          <a:r>
            <a:rPr lang="es-CO" sz="2100" kern="1200" smtClean="0"/>
            <a:t>Valoración del equilibrio ácido-básico</a:t>
          </a:r>
          <a:endParaRPr lang="es-CO" sz="2100" kern="1200"/>
        </a:p>
      </dsp:txBody>
      <dsp:txXfrm>
        <a:off x="0" y="732741"/>
        <a:ext cx="10515600" cy="43594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EE9D7-5735-4313-958E-46DCD5A4F434}">
      <dsp:nvSpPr>
        <dsp:cNvPr id="0" name=""/>
        <dsp:cNvSpPr/>
      </dsp:nvSpPr>
      <dsp:spPr>
        <a:xfrm>
          <a:off x="0" y="16004"/>
          <a:ext cx="5181600" cy="6746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O" sz="2800" b="1" u="sng" kern="1200" dirty="0" smtClean="0"/>
            <a:t>Contraindicaciones absolutas</a:t>
          </a:r>
          <a:endParaRPr lang="es-CO" sz="2800" kern="1200" dirty="0"/>
        </a:p>
      </dsp:txBody>
      <dsp:txXfrm>
        <a:off x="32932" y="48936"/>
        <a:ext cx="5115736" cy="608759"/>
      </dsp:txXfrm>
    </dsp:sp>
    <dsp:sp modelId="{FC4A6F84-9A69-46A4-B929-0E3DF5DA2A9F}">
      <dsp:nvSpPr>
        <dsp:cNvPr id="0" name=""/>
        <dsp:cNvSpPr/>
      </dsp:nvSpPr>
      <dsp:spPr>
        <a:xfrm>
          <a:off x="0" y="675100"/>
          <a:ext cx="5181600" cy="395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CO" sz="2000" kern="1200" dirty="0" smtClean="0">
              <a:latin typeface="Century Gothic" panose="020B0502020202020204" pitchFamily="34" charset="0"/>
            </a:rPr>
            <a:t>No debería realizar la prueba en las siguientes circunstancias.</a:t>
          </a:r>
          <a:endParaRPr lang="es-CO" sz="2000" kern="1200" dirty="0">
            <a:latin typeface="Century Gothic" panose="020B0502020202020204" pitchFamily="34" charset="0"/>
          </a:endParaRPr>
        </a:p>
        <a:p>
          <a:pPr marL="228600" lvl="1" indent="-228600" algn="l" defTabSz="889000" rtl="0">
            <a:lnSpc>
              <a:spcPct val="90000"/>
            </a:lnSpc>
            <a:spcBef>
              <a:spcPct val="0"/>
            </a:spcBef>
            <a:spcAft>
              <a:spcPct val="20000"/>
            </a:spcAft>
            <a:buChar char="••"/>
          </a:pPr>
          <a:r>
            <a:rPr lang="es-CO" sz="2000" kern="1200" dirty="0" smtClean="0">
              <a:latin typeface="Century Gothic" panose="020B0502020202020204" pitchFamily="34" charset="0"/>
            </a:rPr>
            <a:t>Anatomía distorsionada en la zona de punción (quemaduras, intervenciones quirúrgicas previas, endoprótesis, fístulas arterio-venosas…)</a:t>
          </a:r>
          <a:endParaRPr lang="es-CO" sz="2000" kern="1200" dirty="0">
            <a:latin typeface="Century Gothic" panose="020B0502020202020204" pitchFamily="34" charset="0"/>
          </a:endParaRPr>
        </a:p>
        <a:p>
          <a:pPr marL="228600" lvl="1" indent="-228600" algn="l" defTabSz="889000" rtl="0">
            <a:lnSpc>
              <a:spcPct val="90000"/>
            </a:lnSpc>
            <a:spcBef>
              <a:spcPct val="0"/>
            </a:spcBef>
            <a:spcAft>
              <a:spcPct val="20000"/>
            </a:spcAft>
            <a:buChar char="••"/>
          </a:pPr>
          <a:r>
            <a:rPr lang="es-CO" sz="2000" kern="1200" dirty="0" smtClean="0">
              <a:latin typeface="Century Gothic" panose="020B0502020202020204" pitchFamily="34" charset="0"/>
            </a:rPr>
            <a:t>Infección local en la zona de punción</a:t>
          </a:r>
          <a:endParaRPr lang="es-CO" sz="2000" kern="1200" dirty="0">
            <a:latin typeface="Century Gothic" panose="020B0502020202020204" pitchFamily="34" charset="0"/>
          </a:endParaRPr>
        </a:p>
        <a:p>
          <a:pPr marL="228600" lvl="1" indent="-228600" algn="l" defTabSz="889000" rtl="0">
            <a:lnSpc>
              <a:spcPct val="90000"/>
            </a:lnSpc>
            <a:spcBef>
              <a:spcPct val="0"/>
            </a:spcBef>
            <a:spcAft>
              <a:spcPct val="20000"/>
            </a:spcAft>
            <a:buChar char="••"/>
          </a:pPr>
          <a:r>
            <a:rPr lang="es-CO" sz="2000" kern="1200" dirty="0" smtClean="0">
              <a:latin typeface="Century Gothic" panose="020B0502020202020204" pitchFamily="34" charset="0"/>
            </a:rPr>
            <a:t>Enfermedad arterial periférica grave en la zona seleccionada a puncionar</a:t>
          </a:r>
          <a:endParaRPr lang="es-CO" sz="2000" kern="1200" dirty="0">
            <a:latin typeface="Century Gothic" panose="020B0502020202020204" pitchFamily="34" charset="0"/>
          </a:endParaRPr>
        </a:p>
        <a:p>
          <a:pPr marL="228600" lvl="1" indent="-228600" algn="l" defTabSz="889000" rtl="0">
            <a:lnSpc>
              <a:spcPct val="90000"/>
            </a:lnSpc>
            <a:spcBef>
              <a:spcPct val="0"/>
            </a:spcBef>
            <a:spcAft>
              <a:spcPct val="20000"/>
            </a:spcAft>
            <a:buChar char="••"/>
          </a:pPr>
          <a:r>
            <a:rPr lang="es-CO" sz="2000" kern="1200" dirty="0" smtClean="0">
              <a:latin typeface="Century Gothic" panose="020B0502020202020204" pitchFamily="34" charset="0"/>
            </a:rPr>
            <a:t>Síndrome de Raynaud con espasmo activo</a:t>
          </a:r>
          <a:endParaRPr lang="es-CO" sz="2000" kern="1200" dirty="0">
            <a:latin typeface="Century Gothic" panose="020B0502020202020204" pitchFamily="34" charset="0"/>
          </a:endParaRPr>
        </a:p>
      </dsp:txBody>
      <dsp:txXfrm>
        <a:off x="0" y="675100"/>
        <a:ext cx="5181600" cy="39511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8CBE8-F235-48FA-A52C-D1495B84EE78}">
      <dsp:nvSpPr>
        <dsp:cNvPr id="0" name=""/>
        <dsp:cNvSpPr/>
      </dsp:nvSpPr>
      <dsp:spPr>
        <a:xfrm>
          <a:off x="0" y="39732"/>
          <a:ext cx="5181600" cy="6477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CO" sz="2400" b="1" u="sng" kern="1200" dirty="0" smtClean="0">
              <a:latin typeface="Century Gothic" panose="020B0502020202020204" pitchFamily="34" charset="0"/>
            </a:rPr>
            <a:t>Contraindicaciones relativas</a:t>
          </a:r>
          <a:endParaRPr lang="es-CO" sz="2400" u="sng" kern="1200" dirty="0">
            <a:latin typeface="Century Gothic" panose="020B0502020202020204" pitchFamily="34" charset="0"/>
          </a:endParaRPr>
        </a:p>
      </dsp:txBody>
      <dsp:txXfrm>
        <a:off x="31620" y="71352"/>
        <a:ext cx="5118360" cy="584503"/>
      </dsp:txXfrm>
    </dsp:sp>
    <dsp:sp modelId="{245E7D54-8368-440D-A183-5A136F34C58B}">
      <dsp:nvSpPr>
        <dsp:cNvPr id="0" name=""/>
        <dsp:cNvSpPr/>
      </dsp:nvSpPr>
      <dsp:spPr>
        <a:xfrm>
          <a:off x="0" y="909066"/>
          <a:ext cx="5181600" cy="314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s-CO" sz="2800" kern="1200" dirty="0" smtClean="0">
              <a:latin typeface="Century Gothic" panose="020B0502020202020204" pitchFamily="34" charset="0"/>
            </a:rPr>
            <a:t>Existen también algunas contraindicaciones relativas:</a:t>
          </a:r>
          <a:endParaRPr lang="es-CO" sz="2800" kern="1200" dirty="0">
            <a:latin typeface="Century Gothic" panose="020B0502020202020204" pitchFamily="34" charset="0"/>
          </a:endParaRPr>
        </a:p>
        <a:p>
          <a:pPr marL="285750" lvl="1" indent="-285750" algn="l" defTabSz="1244600" rtl="0">
            <a:lnSpc>
              <a:spcPct val="90000"/>
            </a:lnSpc>
            <a:spcBef>
              <a:spcPct val="0"/>
            </a:spcBef>
            <a:spcAft>
              <a:spcPct val="20000"/>
            </a:spcAft>
            <a:buChar char="••"/>
          </a:pPr>
          <a:r>
            <a:rPr lang="es-CO" sz="2800" kern="1200" dirty="0" smtClean="0">
              <a:latin typeface="Century Gothic" panose="020B0502020202020204" pitchFamily="34" charset="0"/>
            </a:rPr>
            <a:t>Pacientes anticoagulados</a:t>
          </a:r>
          <a:endParaRPr lang="es-CO" sz="2800" kern="1200" dirty="0">
            <a:latin typeface="Century Gothic" panose="020B0502020202020204" pitchFamily="34" charset="0"/>
          </a:endParaRPr>
        </a:p>
        <a:p>
          <a:pPr marL="285750" lvl="1" indent="-285750" algn="l" defTabSz="1244600" rtl="0">
            <a:lnSpc>
              <a:spcPct val="90000"/>
            </a:lnSpc>
            <a:spcBef>
              <a:spcPct val="0"/>
            </a:spcBef>
            <a:spcAft>
              <a:spcPct val="20000"/>
            </a:spcAft>
            <a:buChar char="••"/>
          </a:pPr>
          <a:r>
            <a:rPr lang="es-CO" sz="2800" kern="1200" dirty="0" smtClean="0">
              <a:latin typeface="Century Gothic" panose="020B0502020202020204" pitchFamily="34" charset="0"/>
            </a:rPr>
            <a:t>Pacientes con plaquetas bajas</a:t>
          </a:r>
          <a:endParaRPr lang="es-CO" sz="2800" kern="1200" dirty="0">
            <a:latin typeface="Century Gothic" panose="020B0502020202020204" pitchFamily="34" charset="0"/>
          </a:endParaRPr>
        </a:p>
        <a:p>
          <a:pPr marL="285750" lvl="1" indent="-285750" algn="l" defTabSz="1244600" rtl="0">
            <a:lnSpc>
              <a:spcPct val="90000"/>
            </a:lnSpc>
            <a:spcBef>
              <a:spcPct val="0"/>
            </a:spcBef>
            <a:spcAft>
              <a:spcPct val="20000"/>
            </a:spcAft>
            <a:buChar char="••"/>
          </a:pPr>
          <a:r>
            <a:rPr lang="es-CO" sz="2800" kern="1200" dirty="0" smtClean="0">
              <a:latin typeface="Century Gothic" panose="020B0502020202020204" pitchFamily="34" charset="0"/>
            </a:rPr>
            <a:t>Enfermedad de Raynaud sin espasmo activo</a:t>
          </a:r>
          <a:endParaRPr lang="es-CO" sz="2800" kern="1200" dirty="0">
            <a:latin typeface="Century Gothic" panose="020B0502020202020204" pitchFamily="34" charset="0"/>
          </a:endParaRPr>
        </a:p>
      </dsp:txBody>
      <dsp:txXfrm>
        <a:off x="0" y="909066"/>
        <a:ext cx="5181600" cy="31451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0FBE2-93DB-4D63-82F9-E91DDA0EB5F4}">
      <dsp:nvSpPr>
        <dsp:cNvPr id="0" name=""/>
        <dsp:cNvSpPr/>
      </dsp:nvSpPr>
      <dsp:spPr>
        <a:xfrm>
          <a:off x="0" y="16564"/>
          <a:ext cx="11319456" cy="18198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CO" sz="2000" b="1" kern="1200" dirty="0" smtClean="0">
              <a:solidFill>
                <a:schemeClr val="tx1"/>
              </a:solidFill>
              <a:latin typeface="Century Gothic" panose="020B0502020202020204" pitchFamily="34" charset="0"/>
            </a:rPr>
            <a:t>pH arterial: </a:t>
          </a:r>
          <a:r>
            <a:rPr lang="es-CO" sz="2000" kern="1200" dirty="0" smtClean="0">
              <a:solidFill>
                <a:schemeClr val="tx1"/>
              </a:solidFill>
              <a:latin typeface="Century Gothic" panose="020B0502020202020204" pitchFamily="34" charset="0"/>
              <a:ea typeface="Calibri"/>
              <a:cs typeface="Times New Roman"/>
            </a:rPr>
            <a:t>Es la expresión logarítmica de la concentración de hidrogeniones y constituye la unidad de medida más fiable de la dinámica in vivo de la actividad del ion hidrógeno en el organismo. </a:t>
          </a:r>
          <a:r>
            <a:rPr lang="es-CO" sz="2000" kern="1200" dirty="0" smtClean="0">
              <a:solidFill>
                <a:schemeClr val="tx1"/>
              </a:solidFill>
              <a:latin typeface="Century Gothic" panose="020B0502020202020204" pitchFamily="34" charset="0"/>
            </a:rPr>
            <a:t>El valor normal es de 7,35-7,45. Si el pH es menor de 7,35 existe Acidemia y alcalemia si es mayor de 7,45.</a:t>
          </a:r>
          <a:endParaRPr lang="es-CO" sz="2000" kern="1200" dirty="0">
            <a:solidFill>
              <a:schemeClr val="tx1"/>
            </a:solidFill>
            <a:latin typeface="Century Gothic" panose="020B0502020202020204" pitchFamily="34" charset="0"/>
          </a:endParaRPr>
        </a:p>
      </dsp:txBody>
      <dsp:txXfrm>
        <a:off x="88840" y="105404"/>
        <a:ext cx="11141776" cy="1642210"/>
      </dsp:txXfrm>
    </dsp:sp>
    <dsp:sp modelId="{F44C65D7-6BE6-4120-A4AE-BA6754BC5CDA}">
      <dsp:nvSpPr>
        <dsp:cNvPr id="0" name=""/>
        <dsp:cNvSpPr/>
      </dsp:nvSpPr>
      <dsp:spPr>
        <a:xfrm>
          <a:off x="0" y="1954534"/>
          <a:ext cx="11319456" cy="172467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CO" sz="2000" b="1" kern="1200" dirty="0" smtClean="0">
              <a:solidFill>
                <a:schemeClr val="tx1"/>
              </a:solidFill>
              <a:latin typeface="Century Gothic" panose="020B0502020202020204" pitchFamily="34" charset="0"/>
            </a:rPr>
            <a:t>Presión arterial de oxígeno. </a:t>
          </a:r>
          <a:r>
            <a:rPr lang="es-CO" sz="2000" kern="1200" dirty="0" smtClean="0">
              <a:solidFill>
                <a:schemeClr val="tx1"/>
              </a:solidFill>
              <a:latin typeface="Century Gothic" panose="020B0502020202020204" pitchFamily="34" charset="0"/>
            </a:rPr>
            <a:t>Se define hipoxemia arterial cuando la PaO2 es menor de 80 mmHg (leve: 71-80 mmHg; moderada: 61-70 mmHg; severa: 45-60 mmHg; muy severa: menor de 45 mmHg) e insuficiencia respiratoria cuando la PaO2 es menor de 60 mmHg, que corresponde a una saturación de oxígeno en torno al 90%.Los mecanismos fisiopatológicos de producción de insuficiencia respiratoria son:</a:t>
          </a:r>
          <a:endParaRPr lang="es-CO" sz="2000" kern="1200" dirty="0">
            <a:solidFill>
              <a:schemeClr val="tx1"/>
            </a:solidFill>
            <a:latin typeface="Century Gothic" panose="020B0502020202020204" pitchFamily="34" charset="0"/>
          </a:endParaRPr>
        </a:p>
      </dsp:txBody>
      <dsp:txXfrm>
        <a:off x="84191" y="2038725"/>
        <a:ext cx="11151074" cy="1556289"/>
      </dsp:txXfrm>
    </dsp:sp>
    <dsp:sp modelId="{44B8219E-784F-4FCB-A03E-75EF8FC72614}">
      <dsp:nvSpPr>
        <dsp:cNvPr id="0" name=""/>
        <dsp:cNvSpPr/>
      </dsp:nvSpPr>
      <dsp:spPr>
        <a:xfrm>
          <a:off x="0" y="3797286"/>
          <a:ext cx="11319456" cy="172467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CO" sz="2000" b="1" kern="1200" dirty="0" smtClean="0">
              <a:solidFill>
                <a:schemeClr val="tx1"/>
              </a:solidFill>
              <a:latin typeface="Century Gothic" panose="020B0502020202020204" pitchFamily="34" charset="0"/>
            </a:rPr>
            <a:t>Desequilibrio ventilación/perfusión (V/Q). </a:t>
          </a:r>
          <a:r>
            <a:rPr lang="es-CO" sz="2000" kern="1200" dirty="0" smtClean="0">
              <a:solidFill>
                <a:schemeClr val="tx1"/>
              </a:solidFill>
              <a:latin typeface="Century Gothic" panose="020B0502020202020204" pitchFamily="34" charset="0"/>
            </a:rPr>
            <a:t>Es la causa más frecuente de insuficiencia respiratoria y se produce por enfermedades que lesionan el parénquima pulmonar (por ejemplo, neumonía, enfermedad pulmonar obstructiva crónica).</a:t>
          </a:r>
          <a:endParaRPr lang="es-CO" sz="2000" kern="1200" dirty="0">
            <a:solidFill>
              <a:schemeClr val="tx1"/>
            </a:solidFill>
            <a:latin typeface="Century Gothic" panose="020B0502020202020204" pitchFamily="34" charset="0"/>
          </a:endParaRPr>
        </a:p>
      </dsp:txBody>
      <dsp:txXfrm>
        <a:off x="84191" y="3881477"/>
        <a:ext cx="11151074" cy="15562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99B14-6F4F-4C8F-B691-6F1FA25A7B70}">
      <dsp:nvSpPr>
        <dsp:cNvPr id="0" name=""/>
        <dsp:cNvSpPr/>
      </dsp:nvSpPr>
      <dsp:spPr>
        <a:xfrm>
          <a:off x="0" y="13715"/>
          <a:ext cx="11061880" cy="274818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CO" sz="2300" b="1" kern="1200" dirty="0" smtClean="0">
              <a:solidFill>
                <a:schemeClr val="tx1"/>
              </a:solidFill>
              <a:latin typeface="Century Gothic" panose="020B0502020202020204" pitchFamily="34" charset="0"/>
            </a:rPr>
            <a:t>Hipoventilación. </a:t>
          </a:r>
          <a:r>
            <a:rPr lang="es-CO" sz="2300" kern="1200" dirty="0" smtClean="0">
              <a:solidFill>
                <a:schemeClr val="tx1"/>
              </a:solidFill>
              <a:latin typeface="Century Gothic" panose="020B0502020202020204" pitchFamily="34" charset="0"/>
            </a:rPr>
            <a:t>Además de hipoxemia existe elevación de la PaCO2 y se debe a </a:t>
          </a:r>
          <a:r>
            <a:rPr lang="es-CO" sz="2300" b="1" kern="1200" dirty="0" smtClean="0">
              <a:solidFill>
                <a:schemeClr val="tx1"/>
              </a:solidFill>
              <a:latin typeface="Century Gothic" panose="020B0502020202020204" pitchFamily="34" charset="0"/>
            </a:rPr>
            <a:t>problemas externos al parénquima pulmonar. </a:t>
          </a:r>
          <a:r>
            <a:rPr lang="es-CO" sz="2300" kern="1200" dirty="0" smtClean="0">
              <a:solidFill>
                <a:schemeClr val="tx1"/>
              </a:solidFill>
              <a:latin typeface="Century Gothic" panose="020B0502020202020204" pitchFamily="34" charset="0"/>
            </a:rPr>
            <a:t>por ejemplo, </a:t>
          </a:r>
          <a:r>
            <a:rPr lang="es-CO" sz="2300" b="1" kern="1200" dirty="0" smtClean="0">
              <a:solidFill>
                <a:schemeClr val="tx1"/>
              </a:solidFill>
              <a:latin typeface="Century Gothic" panose="020B0502020202020204" pitchFamily="34" charset="0"/>
            </a:rPr>
            <a:t>depresión del centro respiratorio por enfermedades del sistema nervioso central, miopatías, enfermedades neuromusculares, problemas de la caja torácica</a:t>
          </a:r>
          <a:r>
            <a:rPr lang="es-CO" sz="2300" b="1" kern="1200" dirty="0" smtClean="0">
              <a:solidFill>
                <a:schemeClr val="tx1"/>
              </a:solidFill>
            </a:rPr>
            <a:t>.</a:t>
          </a:r>
          <a:endParaRPr lang="es-CO" sz="2300" b="1" kern="1200" dirty="0">
            <a:solidFill>
              <a:schemeClr val="tx1"/>
            </a:solidFill>
          </a:endParaRPr>
        </a:p>
      </dsp:txBody>
      <dsp:txXfrm>
        <a:off x="134155" y="147870"/>
        <a:ext cx="10793570" cy="2479873"/>
      </dsp:txXfrm>
    </dsp:sp>
    <dsp:sp modelId="{7AE668A5-D3EC-42FF-85D7-6E61B9D0E52A}">
      <dsp:nvSpPr>
        <dsp:cNvPr id="0" name=""/>
        <dsp:cNvSpPr/>
      </dsp:nvSpPr>
      <dsp:spPr>
        <a:xfrm>
          <a:off x="0" y="2828139"/>
          <a:ext cx="11061880" cy="274818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CO" sz="2300" b="1" kern="1200" dirty="0" smtClean="0">
              <a:solidFill>
                <a:schemeClr val="tx1"/>
              </a:solidFill>
              <a:latin typeface="Century Gothic" panose="020B0502020202020204" pitchFamily="34" charset="0"/>
            </a:rPr>
            <a:t>Shunt o cortocircuito sanguíneo. </a:t>
          </a:r>
          <a:r>
            <a:rPr lang="es-CO" sz="2300" kern="1200" dirty="0" smtClean="0">
              <a:solidFill>
                <a:schemeClr val="tx1"/>
              </a:solidFill>
              <a:latin typeface="Century Gothic" panose="020B0502020202020204" pitchFamily="34" charset="0"/>
            </a:rPr>
            <a:t>Existe un </a:t>
          </a:r>
          <a:r>
            <a:rPr lang="es-CO" sz="2300" b="1" kern="1200" dirty="0" smtClean="0">
              <a:solidFill>
                <a:schemeClr val="tx1"/>
              </a:solidFill>
              <a:latin typeface="Century Gothic" panose="020B0502020202020204" pitchFamily="34" charset="0"/>
            </a:rPr>
            <a:t>desequilibrio V/Q extremo</a:t>
          </a:r>
          <a:r>
            <a:rPr lang="es-CO" sz="2300" kern="1200" dirty="0" smtClean="0">
              <a:solidFill>
                <a:schemeClr val="tx1"/>
              </a:solidFill>
              <a:latin typeface="Century Gothic" panose="020B0502020202020204" pitchFamily="34" charset="0"/>
            </a:rPr>
            <a:t>, con zonas hipoperfundidas en las que la ventilación es nula. Su característica clínica fundamental es la </a:t>
          </a:r>
          <a:r>
            <a:rPr lang="es-CO" sz="2300" b="1" kern="1200" dirty="0" smtClean="0">
              <a:solidFill>
                <a:schemeClr val="tx1"/>
              </a:solidFill>
              <a:latin typeface="Century Gothic" panose="020B0502020202020204" pitchFamily="34" charset="0"/>
            </a:rPr>
            <a:t>falta de respuesta a la oxigenoterapia o hipoxemia refractaria </a:t>
          </a:r>
          <a:r>
            <a:rPr lang="es-CO" sz="2300" kern="1200" dirty="0" smtClean="0">
              <a:solidFill>
                <a:schemeClr val="tx1"/>
              </a:solidFill>
              <a:latin typeface="Century Gothic" panose="020B0502020202020204" pitchFamily="34" charset="0"/>
            </a:rPr>
            <a:t>(por ejemplo, síndrome de distrés respiratorio del adulto). </a:t>
          </a:r>
          <a:r>
            <a:rPr lang="es-CO" sz="2300" b="1" kern="1200" dirty="0" smtClean="0">
              <a:solidFill>
                <a:schemeClr val="tx1"/>
              </a:solidFill>
              <a:latin typeface="Century Gothic" panose="020B0502020202020204" pitchFamily="34" charset="0"/>
            </a:rPr>
            <a:t>Alteración de la difusión alveolocapilar de oxígeno</a:t>
          </a:r>
          <a:r>
            <a:rPr lang="es-CO" sz="2300" kern="1200" dirty="0" smtClean="0">
              <a:solidFill>
                <a:schemeClr val="tx1"/>
              </a:solidFill>
              <a:latin typeface="Century Gothic" panose="020B0502020202020204" pitchFamily="34" charset="0"/>
            </a:rPr>
            <a:t>. Es la insuficiencia respiratoria de las enfermedades intersticiales pulmonares avanzadas</a:t>
          </a:r>
          <a:endParaRPr lang="es-CO" sz="2300" kern="1200" dirty="0">
            <a:solidFill>
              <a:schemeClr val="tx1"/>
            </a:solidFill>
            <a:latin typeface="Century Gothic" panose="020B0502020202020204" pitchFamily="34" charset="0"/>
          </a:endParaRPr>
        </a:p>
      </dsp:txBody>
      <dsp:txXfrm>
        <a:off x="134155" y="2962294"/>
        <a:ext cx="10793570" cy="24798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16261-F5E7-406F-BF20-D9A8819ABBD5}">
      <dsp:nvSpPr>
        <dsp:cNvPr id="0" name=""/>
        <dsp:cNvSpPr/>
      </dsp:nvSpPr>
      <dsp:spPr>
        <a:xfrm>
          <a:off x="4440571" y="1325781"/>
          <a:ext cx="1845361" cy="91440"/>
        </a:xfrm>
        <a:custGeom>
          <a:avLst/>
          <a:gdLst/>
          <a:ahLst/>
          <a:cxnLst/>
          <a:rect l="0" t="0" r="0" b="0"/>
          <a:pathLst>
            <a:path>
              <a:moveTo>
                <a:pt x="0" y="45720"/>
              </a:moveTo>
              <a:lnTo>
                <a:pt x="184536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316353" y="1367791"/>
        <a:ext cx="93798" cy="7418"/>
      </dsp:txXfrm>
    </dsp:sp>
    <dsp:sp modelId="{E2B76143-57CC-4CBF-9E1B-0793927A30D3}">
      <dsp:nvSpPr>
        <dsp:cNvPr id="0" name=""/>
        <dsp:cNvSpPr/>
      </dsp:nvSpPr>
      <dsp:spPr>
        <a:xfrm>
          <a:off x="615782" y="291022"/>
          <a:ext cx="3826588" cy="21609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solidFill>
                <a:schemeClr val="tx1"/>
              </a:solidFill>
              <a:latin typeface="Century Gothic" panose="020B0502020202020204" pitchFamily="34" charset="0"/>
            </a:rPr>
            <a:t>PaFi: Una  relación PaO2/FIO2 es  pun  índice para  descartar el síndrome de  distrés respiratorio agudo (SDRA) , que  consiste en  hipoxemia severa.</a:t>
          </a:r>
          <a:endParaRPr lang="es-CO" sz="1800" kern="1200" dirty="0">
            <a:solidFill>
              <a:schemeClr val="tx1"/>
            </a:solidFill>
            <a:latin typeface="Century Gothic" panose="020B0502020202020204" pitchFamily="34" charset="0"/>
          </a:endParaRPr>
        </a:p>
      </dsp:txBody>
      <dsp:txXfrm>
        <a:off x="615782" y="291022"/>
        <a:ext cx="3826588" cy="2160957"/>
      </dsp:txXfrm>
    </dsp:sp>
    <dsp:sp modelId="{FE07D5D8-7A64-4DD2-ADBD-4B7D3A5CFF9D}">
      <dsp:nvSpPr>
        <dsp:cNvPr id="0" name=""/>
        <dsp:cNvSpPr/>
      </dsp:nvSpPr>
      <dsp:spPr>
        <a:xfrm>
          <a:off x="1611235" y="2450180"/>
          <a:ext cx="6758055" cy="955032"/>
        </a:xfrm>
        <a:custGeom>
          <a:avLst/>
          <a:gdLst/>
          <a:ahLst/>
          <a:cxnLst/>
          <a:rect l="0" t="0" r="0" b="0"/>
          <a:pathLst>
            <a:path>
              <a:moveTo>
                <a:pt x="6758055" y="0"/>
              </a:moveTo>
              <a:lnTo>
                <a:pt x="6758055" y="494616"/>
              </a:lnTo>
              <a:lnTo>
                <a:pt x="0" y="494616"/>
              </a:lnTo>
              <a:lnTo>
                <a:pt x="0" y="955032"/>
              </a:lnTo>
            </a:path>
          </a:pathLst>
        </a:custGeom>
        <a:noFill/>
        <a:ln w="6350" cap="flat" cmpd="sng" algn="ctr">
          <a:solidFill>
            <a:schemeClr val="accent3">
              <a:hueOff val="903533"/>
              <a:satOff val="33333"/>
              <a:lumOff val="-4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819524" y="2923987"/>
        <a:ext cx="341477" cy="7418"/>
      </dsp:txXfrm>
    </dsp:sp>
    <dsp:sp modelId="{8E0CEE72-9C9A-46A3-8330-00972AE246E0}">
      <dsp:nvSpPr>
        <dsp:cNvPr id="0" name=""/>
        <dsp:cNvSpPr/>
      </dsp:nvSpPr>
      <dsp:spPr>
        <a:xfrm>
          <a:off x="6318333" y="291022"/>
          <a:ext cx="4101916" cy="2160957"/>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rtl="0">
            <a:lnSpc>
              <a:spcPct val="90000"/>
            </a:lnSpc>
            <a:spcBef>
              <a:spcPct val="0"/>
            </a:spcBef>
            <a:spcAft>
              <a:spcPct val="35000"/>
            </a:spcAft>
          </a:pPr>
          <a:r>
            <a:rPr lang="es-CO" sz="1800" kern="1200" dirty="0" smtClean="0">
              <a:solidFill>
                <a:schemeClr val="tx1"/>
              </a:solidFill>
              <a:latin typeface="Century Gothic" panose="020B0502020202020204" pitchFamily="34" charset="0"/>
            </a:rPr>
            <a:t>Formula: FIO2 (%) /100%  ejemplo: FIO2=  21% / 100% = 0,21   la  FIO2  en decimal calculamos  la  relación PaO2/FIO2.</a:t>
          </a:r>
          <a:endParaRPr lang="es-CO" sz="1800" kern="1200" dirty="0">
            <a:solidFill>
              <a:schemeClr val="tx1"/>
            </a:solidFill>
            <a:latin typeface="Century Gothic" panose="020B0502020202020204" pitchFamily="34" charset="0"/>
          </a:endParaRPr>
        </a:p>
        <a:p>
          <a:pPr marL="171450" lvl="1" indent="-171450" algn="l" defTabSz="800100" rtl="0">
            <a:lnSpc>
              <a:spcPct val="90000"/>
            </a:lnSpc>
            <a:spcBef>
              <a:spcPct val="0"/>
            </a:spcBef>
            <a:spcAft>
              <a:spcPct val="15000"/>
            </a:spcAft>
            <a:buChar char="••"/>
          </a:pPr>
          <a:r>
            <a:rPr lang="es-CO" sz="1800" kern="1200" dirty="0" smtClean="0">
              <a:solidFill>
                <a:schemeClr val="tx1"/>
              </a:solidFill>
              <a:latin typeface="Century Gothic" panose="020B0502020202020204" pitchFamily="34" charset="0"/>
            </a:rPr>
            <a:t>Ejemplo: PaO2 60 mmhg / FIO2 O, 21 = 285</a:t>
          </a:r>
          <a:endParaRPr lang="es-CO" sz="1800" kern="1200" dirty="0">
            <a:solidFill>
              <a:schemeClr val="tx1"/>
            </a:solidFill>
            <a:latin typeface="Century Gothic" panose="020B0502020202020204" pitchFamily="34" charset="0"/>
          </a:endParaRPr>
        </a:p>
      </dsp:txBody>
      <dsp:txXfrm>
        <a:off x="6318333" y="291022"/>
        <a:ext cx="4101916" cy="2160957"/>
      </dsp:txXfrm>
    </dsp:sp>
    <dsp:sp modelId="{01451A1D-7CE7-49BF-932B-815EAA3F50F1}">
      <dsp:nvSpPr>
        <dsp:cNvPr id="0" name=""/>
        <dsp:cNvSpPr/>
      </dsp:nvSpPr>
      <dsp:spPr>
        <a:xfrm>
          <a:off x="3220671" y="4358634"/>
          <a:ext cx="763385" cy="91440"/>
        </a:xfrm>
        <a:custGeom>
          <a:avLst/>
          <a:gdLst/>
          <a:ahLst/>
          <a:cxnLst/>
          <a:rect l="0" t="0" r="0" b="0"/>
          <a:pathLst>
            <a:path>
              <a:moveTo>
                <a:pt x="0" y="45720"/>
              </a:moveTo>
              <a:lnTo>
                <a:pt x="763385" y="45720"/>
              </a:lnTo>
            </a:path>
          </a:pathLst>
        </a:custGeom>
        <a:noFill/>
        <a:ln w="6350" cap="flat" cmpd="sng" algn="ctr">
          <a:solidFill>
            <a:schemeClr val="accent3">
              <a:hueOff val="1807066"/>
              <a:satOff val="66667"/>
              <a:lumOff val="-9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582514" y="4400645"/>
        <a:ext cx="39699" cy="7418"/>
      </dsp:txXfrm>
    </dsp:sp>
    <dsp:sp modelId="{2B9E2DEB-45B9-4C9D-BD30-3185BBE3957A}">
      <dsp:nvSpPr>
        <dsp:cNvPr id="0" name=""/>
        <dsp:cNvSpPr/>
      </dsp:nvSpPr>
      <dsp:spPr>
        <a:xfrm>
          <a:off x="0" y="3437612"/>
          <a:ext cx="3222471" cy="1933483"/>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CO" sz="2800" kern="1200" dirty="0" smtClean="0">
              <a:solidFill>
                <a:schemeClr val="tx1"/>
              </a:solidFill>
              <a:latin typeface="Century Gothic" panose="020B0502020202020204" pitchFamily="34" charset="0"/>
            </a:rPr>
            <a:t>Lesión pulmonar (ALI) &lt; o = 300</a:t>
          </a:r>
          <a:endParaRPr lang="es-CO" sz="2800" kern="1200" dirty="0">
            <a:solidFill>
              <a:schemeClr val="tx1"/>
            </a:solidFill>
            <a:latin typeface="Century Gothic" panose="020B0502020202020204" pitchFamily="34" charset="0"/>
          </a:endParaRPr>
        </a:p>
      </dsp:txBody>
      <dsp:txXfrm>
        <a:off x="0" y="3437612"/>
        <a:ext cx="3222471" cy="1933483"/>
      </dsp:txXfrm>
    </dsp:sp>
    <dsp:sp modelId="{7E260C5E-997C-49EF-9A2E-6C147BEF3991}">
      <dsp:nvSpPr>
        <dsp:cNvPr id="0" name=""/>
        <dsp:cNvSpPr/>
      </dsp:nvSpPr>
      <dsp:spPr>
        <a:xfrm>
          <a:off x="7237128" y="4358634"/>
          <a:ext cx="535201" cy="91440"/>
        </a:xfrm>
        <a:custGeom>
          <a:avLst/>
          <a:gdLst/>
          <a:ahLst/>
          <a:cxnLst/>
          <a:rect l="0" t="0" r="0" b="0"/>
          <a:pathLst>
            <a:path>
              <a:moveTo>
                <a:pt x="0" y="45720"/>
              </a:moveTo>
              <a:lnTo>
                <a:pt x="535201" y="45720"/>
              </a:lnTo>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7490584" y="4400645"/>
        <a:ext cx="28290" cy="7418"/>
      </dsp:txXfrm>
    </dsp:sp>
    <dsp:sp modelId="{646BFFC3-3CA4-4506-BBCB-EB0DBD0C21A4}">
      <dsp:nvSpPr>
        <dsp:cNvPr id="0" name=""/>
        <dsp:cNvSpPr/>
      </dsp:nvSpPr>
      <dsp:spPr>
        <a:xfrm>
          <a:off x="4016457" y="3437612"/>
          <a:ext cx="3222471" cy="1933483"/>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CO" sz="2800" kern="1200" dirty="0" smtClean="0">
              <a:solidFill>
                <a:schemeClr val="tx1"/>
              </a:solidFill>
              <a:latin typeface="Century Gothic" panose="020B0502020202020204" pitchFamily="34" charset="0"/>
            </a:rPr>
            <a:t>SDRA presente si &lt; o =200</a:t>
          </a:r>
          <a:endParaRPr lang="es-CO" sz="2800" kern="1200" dirty="0">
            <a:solidFill>
              <a:schemeClr val="tx1"/>
            </a:solidFill>
            <a:latin typeface="Century Gothic" panose="020B0502020202020204" pitchFamily="34" charset="0"/>
          </a:endParaRPr>
        </a:p>
      </dsp:txBody>
      <dsp:txXfrm>
        <a:off x="4016457" y="3437612"/>
        <a:ext cx="3222471" cy="1933483"/>
      </dsp:txXfrm>
    </dsp:sp>
    <dsp:sp modelId="{0B2DDCC7-1678-4C06-A0D7-B109C6638EB3}">
      <dsp:nvSpPr>
        <dsp:cNvPr id="0" name=""/>
        <dsp:cNvSpPr/>
      </dsp:nvSpPr>
      <dsp:spPr>
        <a:xfrm>
          <a:off x="7804730" y="3437612"/>
          <a:ext cx="3222471" cy="1933483"/>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CO" sz="2800" kern="1200" dirty="0" smtClean="0">
              <a:solidFill>
                <a:schemeClr val="tx1"/>
              </a:solidFill>
              <a:latin typeface="Century Gothic" panose="020B0502020202020204" pitchFamily="34" charset="0"/>
            </a:rPr>
            <a:t>Normal &gt;300 </a:t>
          </a:r>
          <a:endParaRPr lang="es-CO" sz="2800" kern="1200" dirty="0">
            <a:solidFill>
              <a:schemeClr val="tx1"/>
            </a:solidFill>
            <a:latin typeface="Century Gothic" panose="020B0502020202020204" pitchFamily="34" charset="0"/>
          </a:endParaRPr>
        </a:p>
      </dsp:txBody>
      <dsp:txXfrm>
        <a:off x="7804730" y="3437612"/>
        <a:ext cx="3222471" cy="19334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1F610-01E6-4DF2-8C35-30A7F97E25EF}">
      <dsp:nvSpPr>
        <dsp:cNvPr id="0" name=""/>
        <dsp:cNvSpPr/>
      </dsp:nvSpPr>
      <dsp:spPr>
        <a:xfrm rot="16200000">
          <a:off x="714851" y="-138794"/>
          <a:ext cx="3582442" cy="4963393"/>
        </a:xfrm>
        <a:prstGeom prst="round2SameRect">
          <a:avLst>
            <a:gd name="adj1" fmla="val 16670"/>
            <a:gd name="adj2" fmla="val 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l" defTabSz="889000" rtl="0">
            <a:lnSpc>
              <a:spcPct val="90000"/>
            </a:lnSpc>
            <a:spcBef>
              <a:spcPct val="0"/>
            </a:spcBef>
            <a:spcAft>
              <a:spcPct val="35000"/>
            </a:spcAft>
          </a:pPr>
          <a:r>
            <a:rPr lang="es-CO" sz="2000" b="1" kern="1200" dirty="0" smtClean="0">
              <a:latin typeface="Century Gothic" panose="020B0502020202020204" pitchFamily="34" charset="0"/>
            </a:rPr>
            <a:t>Presión arterial de CO2: </a:t>
          </a:r>
          <a:r>
            <a:rPr lang="es-CO" sz="2000" kern="1200" dirty="0" smtClean="0">
              <a:latin typeface="Century Gothic" panose="020B0502020202020204" pitchFamily="34" charset="0"/>
            </a:rPr>
            <a:t>Sus valores normales son de 35-45 mmHg (normocapnia).Cuando es menor de 35 hablamos de hipocapnia y el mecanismo de producción es la hiperventilación alveolar. Cuando es mayor de 45 hablamos de hipercapnia y se produce por hipoventilación alveolar.</a:t>
          </a:r>
        </a:p>
      </dsp:txBody>
      <dsp:txXfrm rot="5400000">
        <a:off x="199288" y="726593"/>
        <a:ext cx="4788481" cy="3232618"/>
      </dsp:txXfrm>
    </dsp:sp>
    <dsp:sp modelId="{9858AAE0-D2DC-481F-88E0-E8AA62916137}">
      <dsp:nvSpPr>
        <dsp:cNvPr id="0" name=""/>
        <dsp:cNvSpPr/>
      </dsp:nvSpPr>
      <dsp:spPr>
        <a:xfrm rot="5400000">
          <a:off x="5741678" y="-106136"/>
          <a:ext cx="3610888" cy="4869632"/>
        </a:xfrm>
        <a:prstGeom prst="round2SameRect">
          <a:avLst>
            <a:gd name="adj1" fmla="val 16670"/>
            <a:gd name="adj2" fmla="val 0"/>
          </a:avLst>
        </a:prstGeom>
        <a:solidFill>
          <a:schemeClr val="accent3">
            <a:tint val="50000"/>
            <a:hueOff val="1955669"/>
            <a:satOff val="100000"/>
            <a:lumOff val="10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lvl="0" algn="l" defTabSz="1066800" rtl="0">
            <a:lnSpc>
              <a:spcPct val="90000"/>
            </a:lnSpc>
            <a:spcBef>
              <a:spcPct val="0"/>
            </a:spcBef>
            <a:spcAft>
              <a:spcPct val="35000"/>
            </a:spcAft>
          </a:pPr>
          <a:r>
            <a:rPr lang="es-CO" sz="2400" b="1" kern="1200" dirty="0" smtClean="0">
              <a:latin typeface="Century Gothic" panose="020B0502020202020204" pitchFamily="34" charset="0"/>
            </a:rPr>
            <a:t>El exceso de base: </a:t>
          </a:r>
          <a:r>
            <a:rPr lang="es-CO" sz="2400" kern="1200" dirty="0" smtClean="0">
              <a:latin typeface="Century Gothic" panose="020B0502020202020204" pitchFamily="34" charset="0"/>
            </a:rPr>
            <a:t>se refiere a la cantidad de </a:t>
          </a:r>
          <a:r>
            <a:rPr lang="es-CO" sz="2400" b="1" kern="1200" dirty="0" smtClean="0">
              <a:latin typeface="Century Gothic" panose="020B0502020202020204" pitchFamily="34" charset="0"/>
            </a:rPr>
            <a:t>base</a:t>
          </a:r>
          <a:r>
            <a:rPr lang="es-CO" sz="2400" kern="1200" dirty="0" smtClean="0">
              <a:latin typeface="Century Gothic" panose="020B0502020202020204" pitchFamily="34" charset="0"/>
            </a:rPr>
            <a:t> requerida para volver el pH de la sangre de un individuo al valor normal (pH 7.4). Usualmente el valor es reportado en unidades de (</a:t>
          </a:r>
          <a:r>
            <a:rPr lang="es-CO" sz="2400" kern="1200" dirty="0" err="1" smtClean="0">
              <a:latin typeface="Century Gothic" panose="020B0502020202020204" pitchFamily="34" charset="0"/>
            </a:rPr>
            <a:t>mEq</a:t>
          </a:r>
          <a:r>
            <a:rPr lang="es-CO" sz="2400" kern="1200" dirty="0" smtClean="0">
              <a:latin typeface="Century Gothic" panose="020B0502020202020204" pitchFamily="34" charset="0"/>
            </a:rPr>
            <a:t>/L). El valor normal está en alguna parte entre -2 y +2.</a:t>
          </a:r>
          <a:endParaRPr lang="es-CO" sz="2400" kern="1200" dirty="0">
            <a:latin typeface="Century Gothic" panose="020B0502020202020204" pitchFamily="34" charset="0"/>
          </a:endParaRPr>
        </a:p>
      </dsp:txBody>
      <dsp:txXfrm rot="-5400000">
        <a:off x="5112307" y="699536"/>
        <a:ext cx="4693331" cy="3258286"/>
      </dsp:txXfrm>
    </dsp:sp>
    <dsp:sp modelId="{84DAB1F4-F0DE-4CBB-B2E5-DBD0E7346277}">
      <dsp:nvSpPr>
        <dsp:cNvPr id="0" name=""/>
        <dsp:cNvSpPr/>
      </dsp:nvSpPr>
      <dsp:spPr>
        <a:xfrm>
          <a:off x="4308805" y="-231819"/>
          <a:ext cx="1971013" cy="1970917"/>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EF6A8-FF7E-4A0E-84EF-06C6FFE80369}">
      <dsp:nvSpPr>
        <dsp:cNvPr id="0" name=""/>
        <dsp:cNvSpPr/>
      </dsp:nvSpPr>
      <dsp:spPr>
        <a:xfrm rot="10800000">
          <a:off x="4295540" y="2828005"/>
          <a:ext cx="1971013" cy="1970917"/>
        </a:xfrm>
        <a:prstGeom prst="circularArrow">
          <a:avLst>
            <a:gd name="adj1" fmla="val 12500"/>
            <a:gd name="adj2" fmla="val 1142322"/>
            <a:gd name="adj3" fmla="val 20457678"/>
            <a:gd name="adj4" fmla="val 10800000"/>
            <a:gd name="adj5" fmla="val 125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08069-5B0F-425F-8EDF-140E90D79325}">
      <dsp:nvSpPr>
        <dsp:cNvPr id="0" name=""/>
        <dsp:cNvSpPr/>
      </dsp:nvSpPr>
      <dsp:spPr>
        <a:xfrm>
          <a:off x="0" y="2888631"/>
          <a:ext cx="10515600" cy="1895255"/>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CO" sz="2800" b="1" kern="1200" dirty="0" smtClean="0">
              <a:solidFill>
                <a:schemeClr val="tx1"/>
              </a:solidFill>
              <a:latin typeface="Century Gothic" panose="020B0502020202020204" pitchFamily="34" charset="0"/>
            </a:rPr>
            <a:t>Rango de referencia en el adulto de la HCO3-real: 22-26 mmol/L.</a:t>
          </a:r>
          <a:endParaRPr lang="es-CO" sz="2800" b="1" kern="1200" dirty="0">
            <a:solidFill>
              <a:schemeClr val="tx1"/>
            </a:solidFill>
            <a:latin typeface="Century Gothic" panose="020B0502020202020204" pitchFamily="34" charset="0"/>
          </a:endParaRPr>
        </a:p>
      </dsp:txBody>
      <dsp:txXfrm>
        <a:off x="0" y="2888631"/>
        <a:ext cx="10515600" cy="1895255"/>
      </dsp:txXfrm>
    </dsp:sp>
    <dsp:sp modelId="{F9D2B0A7-9B09-4458-AD0D-72AFAFE40537}">
      <dsp:nvSpPr>
        <dsp:cNvPr id="0" name=""/>
        <dsp:cNvSpPr/>
      </dsp:nvSpPr>
      <dsp:spPr>
        <a:xfrm rot="10800000">
          <a:off x="0" y="2158"/>
          <a:ext cx="10515600" cy="2914902"/>
        </a:xfrm>
        <a:prstGeom prst="upArrowCallou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s-CO" sz="2200" b="1" kern="1200" dirty="0" smtClean="0">
              <a:solidFill>
                <a:schemeClr val="tx1"/>
              </a:solidFill>
              <a:latin typeface="Century Gothic" panose="020B0502020202020204" pitchFamily="34" charset="0"/>
            </a:rPr>
            <a:t>HCO3:</a:t>
          </a:r>
          <a:r>
            <a:rPr lang="es-CO" sz="2200" kern="1200" dirty="0" smtClean="0">
              <a:solidFill>
                <a:schemeClr val="tx1"/>
              </a:solidFill>
              <a:latin typeface="Century Gothic" panose="020B0502020202020204" pitchFamily="34" charset="0"/>
            </a:rPr>
            <a:t>es la concentración de bicarbonato en el plasma de la muestra. Encontramos valores elevados en la alcalosis metabólica y como mecanismo de compensación en la acidosis respiratoria. Los niveles bajos se detectan en la acidosis metabólica y como mecanismo compensatorio en la alcalosis respiratoria.</a:t>
          </a:r>
          <a:endParaRPr lang="es-CO" sz="2200" kern="1200" dirty="0">
            <a:solidFill>
              <a:schemeClr val="tx1"/>
            </a:solidFill>
            <a:latin typeface="Century Gothic" panose="020B0502020202020204" pitchFamily="34" charset="0"/>
          </a:endParaRPr>
        </a:p>
      </dsp:txBody>
      <dsp:txXfrm rot="10800000">
        <a:off x="0" y="2158"/>
        <a:ext cx="10515600" cy="18940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F3DEF-6FA7-467B-BB30-46E6F107EC43}">
      <dsp:nvSpPr>
        <dsp:cNvPr id="0" name=""/>
        <dsp:cNvSpPr/>
      </dsp:nvSpPr>
      <dsp:spPr>
        <a:xfrm>
          <a:off x="0" y="308483"/>
          <a:ext cx="3460861" cy="20765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Century Gothic" panose="020B0502020202020204" pitchFamily="34" charset="0"/>
            </a:rPr>
            <a:t>Ácido: </a:t>
          </a:r>
          <a:r>
            <a:rPr lang="es-CO" sz="1800" kern="1200" dirty="0" smtClean="0">
              <a:solidFill>
                <a:schemeClr val="tx1"/>
              </a:solidFill>
              <a:latin typeface="Century Gothic" panose="020B0502020202020204" pitchFamily="34" charset="0"/>
            </a:rPr>
            <a:t>toda sustancia capaz de ceder hidrogeniones.</a:t>
          </a:r>
          <a:endParaRPr lang="es-CO" sz="1800" kern="1200" dirty="0">
            <a:solidFill>
              <a:schemeClr val="tx1"/>
            </a:solidFill>
            <a:latin typeface="Century Gothic" panose="020B0502020202020204" pitchFamily="34" charset="0"/>
          </a:endParaRPr>
        </a:p>
      </dsp:txBody>
      <dsp:txXfrm>
        <a:off x="0" y="308483"/>
        <a:ext cx="3460861" cy="2076517"/>
      </dsp:txXfrm>
    </dsp:sp>
    <dsp:sp modelId="{89CA49B0-1370-4E53-82EB-039248E4136F}">
      <dsp:nvSpPr>
        <dsp:cNvPr id="0" name=""/>
        <dsp:cNvSpPr/>
      </dsp:nvSpPr>
      <dsp:spPr>
        <a:xfrm>
          <a:off x="3806948" y="308483"/>
          <a:ext cx="3460861" cy="20765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Century Gothic" panose="020B0502020202020204" pitchFamily="34" charset="0"/>
            </a:rPr>
            <a:t>Base: </a:t>
          </a:r>
          <a:r>
            <a:rPr lang="es-CO" sz="1800" kern="1200" dirty="0" smtClean="0">
              <a:solidFill>
                <a:schemeClr val="tx1"/>
              </a:solidFill>
              <a:latin typeface="Century Gothic" panose="020B0502020202020204" pitchFamily="34" charset="0"/>
            </a:rPr>
            <a:t>toda sustancia capaz de aceptar hidrogeniones.</a:t>
          </a:r>
          <a:endParaRPr lang="es-CO" sz="1800" kern="1200" dirty="0">
            <a:solidFill>
              <a:schemeClr val="tx1"/>
            </a:solidFill>
            <a:latin typeface="Century Gothic" panose="020B0502020202020204" pitchFamily="34" charset="0"/>
          </a:endParaRPr>
        </a:p>
      </dsp:txBody>
      <dsp:txXfrm>
        <a:off x="3806948" y="308483"/>
        <a:ext cx="3460861" cy="2076517"/>
      </dsp:txXfrm>
    </dsp:sp>
    <dsp:sp modelId="{32D87CCF-DE7F-438A-A4C8-7CD47C70365B}">
      <dsp:nvSpPr>
        <dsp:cNvPr id="0" name=""/>
        <dsp:cNvSpPr/>
      </dsp:nvSpPr>
      <dsp:spPr>
        <a:xfrm>
          <a:off x="7613896" y="308483"/>
          <a:ext cx="3460861" cy="207651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Century Gothic" panose="020B0502020202020204" pitchFamily="34" charset="0"/>
            </a:rPr>
            <a:t>Acidemia: </a:t>
          </a:r>
          <a:r>
            <a:rPr lang="es-CO" sz="1800" kern="1200" dirty="0" smtClean="0">
              <a:solidFill>
                <a:schemeClr val="tx1"/>
              </a:solidFill>
              <a:latin typeface="Century Gothic" panose="020B0502020202020204" pitchFamily="34" charset="0"/>
            </a:rPr>
            <a:t>aumento de la concentración de hidrogeniones.</a:t>
          </a:r>
          <a:endParaRPr lang="es-CO" sz="1800" kern="1200" dirty="0">
            <a:solidFill>
              <a:schemeClr val="tx1"/>
            </a:solidFill>
            <a:latin typeface="Century Gothic" panose="020B0502020202020204" pitchFamily="34" charset="0"/>
          </a:endParaRPr>
        </a:p>
      </dsp:txBody>
      <dsp:txXfrm>
        <a:off x="7613896" y="308483"/>
        <a:ext cx="3460861" cy="2076517"/>
      </dsp:txXfrm>
    </dsp:sp>
    <dsp:sp modelId="{A3829D08-F290-415D-9394-6CF7BB467748}">
      <dsp:nvSpPr>
        <dsp:cNvPr id="0" name=""/>
        <dsp:cNvSpPr/>
      </dsp:nvSpPr>
      <dsp:spPr>
        <a:xfrm>
          <a:off x="0" y="2731087"/>
          <a:ext cx="3460861" cy="20765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Century Gothic" panose="020B0502020202020204" pitchFamily="34" charset="0"/>
            </a:rPr>
            <a:t>Alcalemia: </a:t>
          </a:r>
          <a:r>
            <a:rPr lang="es-CO" sz="1800" kern="1200" dirty="0" smtClean="0">
              <a:solidFill>
                <a:schemeClr val="tx1"/>
              </a:solidFill>
              <a:latin typeface="Century Gothic" panose="020B0502020202020204" pitchFamily="34" charset="0"/>
            </a:rPr>
            <a:t>disminución de la concentración de hidrogeniones.</a:t>
          </a:r>
          <a:endParaRPr lang="es-CO" sz="1800" kern="1200" dirty="0">
            <a:solidFill>
              <a:schemeClr val="tx1"/>
            </a:solidFill>
            <a:latin typeface="Century Gothic" panose="020B0502020202020204" pitchFamily="34" charset="0"/>
          </a:endParaRPr>
        </a:p>
      </dsp:txBody>
      <dsp:txXfrm>
        <a:off x="0" y="2731087"/>
        <a:ext cx="3460861" cy="2076517"/>
      </dsp:txXfrm>
    </dsp:sp>
    <dsp:sp modelId="{826386B3-124E-4219-A361-212687C4FC55}">
      <dsp:nvSpPr>
        <dsp:cNvPr id="0" name=""/>
        <dsp:cNvSpPr/>
      </dsp:nvSpPr>
      <dsp:spPr>
        <a:xfrm>
          <a:off x="3806948" y="2731087"/>
          <a:ext cx="3460861" cy="20765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b="1" kern="1200" dirty="0" smtClean="0">
              <a:solidFill>
                <a:schemeClr val="tx1"/>
              </a:solidFill>
              <a:latin typeface="Century Gothic" panose="020B0502020202020204" pitchFamily="34" charset="0"/>
            </a:rPr>
            <a:t>Acidosis y alcalosis: </a:t>
          </a:r>
          <a:r>
            <a:rPr lang="es-CO" sz="1800" kern="1200" dirty="0" smtClean="0">
              <a:solidFill>
                <a:schemeClr val="tx1"/>
              </a:solidFill>
              <a:latin typeface="Century Gothic" panose="020B0502020202020204" pitchFamily="34" charset="0"/>
            </a:rPr>
            <a:t>hacen referencia a los procesos fisiopatológicos responsables de dichos cambios.</a:t>
          </a:r>
          <a:endParaRPr lang="es-CO" sz="1800" kern="1200" dirty="0">
            <a:solidFill>
              <a:schemeClr val="tx1"/>
            </a:solidFill>
            <a:latin typeface="Century Gothic" panose="020B0502020202020204" pitchFamily="34" charset="0"/>
          </a:endParaRPr>
        </a:p>
      </dsp:txBody>
      <dsp:txXfrm>
        <a:off x="3806948" y="2731087"/>
        <a:ext cx="3460861" cy="2076517"/>
      </dsp:txXfrm>
    </dsp:sp>
    <dsp:sp modelId="{5EE6A262-CBF4-42C1-9846-6F8C3B644193}">
      <dsp:nvSpPr>
        <dsp:cNvPr id="0" name=""/>
        <dsp:cNvSpPr/>
      </dsp:nvSpPr>
      <dsp:spPr>
        <a:xfrm>
          <a:off x="7613896" y="2731087"/>
          <a:ext cx="3460861" cy="20765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O" sz="1800" kern="1200" dirty="0" smtClean="0">
              <a:solidFill>
                <a:schemeClr val="tx1"/>
              </a:solidFill>
              <a:latin typeface="Century Gothic" panose="020B0502020202020204" pitchFamily="34" charset="0"/>
            </a:rPr>
            <a:t>Los términos </a:t>
          </a:r>
          <a:r>
            <a:rPr lang="es-CO" sz="1800" b="1" kern="1200" dirty="0" smtClean="0">
              <a:solidFill>
                <a:schemeClr val="tx1"/>
              </a:solidFill>
              <a:latin typeface="Century Gothic" panose="020B0502020202020204" pitchFamily="34" charset="0"/>
            </a:rPr>
            <a:t>metabólicos o respiratorios </a:t>
          </a:r>
          <a:r>
            <a:rPr lang="es-CO" sz="1800" kern="1200" dirty="0" smtClean="0">
              <a:solidFill>
                <a:schemeClr val="tx1"/>
              </a:solidFill>
              <a:latin typeface="Century Gothic" panose="020B0502020202020204" pitchFamily="34" charset="0"/>
            </a:rPr>
            <a:t>se refieren según se modifiquen respectivamente la  concentración de bicarbonato [HCO3-] o la  presión de dióxido de carbono (PCO2).</a:t>
          </a:r>
          <a:endParaRPr lang="es-CO" sz="1800" kern="1200" dirty="0">
            <a:solidFill>
              <a:schemeClr val="tx1"/>
            </a:solidFill>
            <a:latin typeface="Century Gothic" panose="020B0502020202020204" pitchFamily="34" charset="0"/>
          </a:endParaRPr>
        </a:p>
      </dsp:txBody>
      <dsp:txXfrm>
        <a:off x="7613896" y="2731087"/>
        <a:ext cx="3460861" cy="2076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379D0-8570-49C4-A813-6C0B70D250D5}">
      <dsp:nvSpPr>
        <dsp:cNvPr id="0" name=""/>
        <dsp:cNvSpPr/>
      </dsp:nvSpPr>
      <dsp:spPr>
        <a:xfrm>
          <a:off x="3600329" y="1100331"/>
          <a:ext cx="1916144" cy="91440"/>
        </a:xfrm>
        <a:custGeom>
          <a:avLst/>
          <a:gdLst/>
          <a:ahLst/>
          <a:cxnLst/>
          <a:rect l="0" t="0" r="0" b="0"/>
          <a:pathLst>
            <a:path>
              <a:moveTo>
                <a:pt x="0" y="45720"/>
              </a:moveTo>
              <a:lnTo>
                <a:pt x="975172" y="45720"/>
              </a:lnTo>
              <a:lnTo>
                <a:pt x="975172" y="99764"/>
              </a:lnTo>
              <a:lnTo>
                <a:pt x="1916144" y="9976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09714" y="1142521"/>
        <a:ext cx="97374" cy="7060"/>
      </dsp:txXfrm>
    </dsp:sp>
    <dsp:sp modelId="{5753D4D5-F712-4E41-9B72-AF37B39CE475}">
      <dsp:nvSpPr>
        <dsp:cNvPr id="0" name=""/>
        <dsp:cNvSpPr/>
      </dsp:nvSpPr>
      <dsp:spPr>
        <a:xfrm>
          <a:off x="535231" y="225981"/>
          <a:ext cx="3066898" cy="18401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solidFill>
                <a:schemeClr val="tx1"/>
              </a:solidFill>
              <a:latin typeface="Century Gothic" panose="020B0502020202020204" pitchFamily="34" charset="0"/>
            </a:rPr>
            <a:t>El equilibrio corporal entre la acidez y la alcalinidad se denomina equilibrio ácido-básico.</a:t>
          </a:r>
          <a:endParaRPr lang="es-CO" sz="1800" kern="1200" dirty="0">
            <a:solidFill>
              <a:schemeClr val="tx1"/>
            </a:solidFill>
            <a:latin typeface="Century Gothic" panose="020B0502020202020204" pitchFamily="34" charset="0"/>
          </a:endParaRPr>
        </a:p>
      </dsp:txBody>
      <dsp:txXfrm>
        <a:off x="535231" y="225981"/>
        <a:ext cx="3066898" cy="1840139"/>
      </dsp:txXfrm>
    </dsp:sp>
    <dsp:sp modelId="{91519211-830A-4D6B-A713-87E05B36224C}">
      <dsp:nvSpPr>
        <dsp:cNvPr id="0" name=""/>
        <dsp:cNvSpPr/>
      </dsp:nvSpPr>
      <dsp:spPr>
        <a:xfrm>
          <a:off x="1533449" y="2363122"/>
          <a:ext cx="6387701" cy="645430"/>
        </a:xfrm>
        <a:custGeom>
          <a:avLst/>
          <a:gdLst/>
          <a:ahLst/>
          <a:cxnLst/>
          <a:rect l="0" t="0" r="0" b="0"/>
          <a:pathLst>
            <a:path>
              <a:moveTo>
                <a:pt x="6387701" y="0"/>
              </a:moveTo>
              <a:lnTo>
                <a:pt x="6387701" y="339815"/>
              </a:lnTo>
              <a:lnTo>
                <a:pt x="0" y="339815"/>
              </a:lnTo>
              <a:lnTo>
                <a:pt x="0" y="64543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566715" y="2682307"/>
        <a:ext cx="321168" cy="7060"/>
      </dsp:txXfrm>
    </dsp:sp>
    <dsp:sp modelId="{B191C324-1B21-4FDC-A5B1-050A03A4EEC2}">
      <dsp:nvSpPr>
        <dsp:cNvPr id="0" name=""/>
        <dsp:cNvSpPr/>
      </dsp:nvSpPr>
      <dsp:spPr>
        <a:xfrm>
          <a:off x="5548874" y="35269"/>
          <a:ext cx="4744553" cy="232965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solidFill>
                <a:schemeClr val="tx1"/>
              </a:solidFill>
              <a:latin typeface="Century Gothic" panose="020B0502020202020204" pitchFamily="34" charset="0"/>
            </a:rPr>
            <a:t>El equilibrio ácido-básico de la sangre se controla con precisión porque incluso una pequeña desviación de la normalidad afecta gravemente a muchos órganos. El organismo utiliza distintos mecanismos para regular el equilibrio ácido-básico de la sangre. En estos mecanismos intervienen:</a:t>
          </a:r>
          <a:endParaRPr lang="es-CO" sz="1800" kern="1200" dirty="0">
            <a:solidFill>
              <a:schemeClr val="tx1"/>
            </a:solidFill>
            <a:latin typeface="Century Gothic" panose="020B0502020202020204" pitchFamily="34" charset="0"/>
          </a:endParaRPr>
        </a:p>
      </dsp:txBody>
      <dsp:txXfrm>
        <a:off x="5548874" y="35269"/>
        <a:ext cx="4744553" cy="2329653"/>
      </dsp:txXfrm>
    </dsp:sp>
    <dsp:sp modelId="{A8132C37-BBE6-4CCA-9DBC-B8B81FA9A29C}">
      <dsp:nvSpPr>
        <dsp:cNvPr id="0" name=""/>
        <dsp:cNvSpPr/>
      </dsp:nvSpPr>
      <dsp:spPr>
        <a:xfrm>
          <a:off x="3065098" y="3915303"/>
          <a:ext cx="751884" cy="91440"/>
        </a:xfrm>
        <a:custGeom>
          <a:avLst/>
          <a:gdLst/>
          <a:ahLst/>
          <a:cxnLst/>
          <a:rect l="0" t="0" r="0" b="0"/>
          <a:pathLst>
            <a:path>
              <a:moveTo>
                <a:pt x="0" y="45720"/>
              </a:moveTo>
              <a:lnTo>
                <a:pt x="75188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421478" y="3957493"/>
        <a:ext cx="39124" cy="7060"/>
      </dsp:txXfrm>
    </dsp:sp>
    <dsp:sp modelId="{06769DB2-A179-4B5A-A40B-2A65CA388206}">
      <dsp:nvSpPr>
        <dsp:cNvPr id="0" name=""/>
        <dsp:cNvSpPr/>
      </dsp:nvSpPr>
      <dsp:spPr>
        <a:xfrm>
          <a:off x="0" y="3040953"/>
          <a:ext cx="3066898" cy="18401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solidFill>
                <a:schemeClr val="tx1"/>
              </a:solidFill>
              <a:latin typeface="Century Gothic" panose="020B0502020202020204" pitchFamily="34" charset="0"/>
            </a:rPr>
            <a:t>Los pulmones</a:t>
          </a:r>
          <a:endParaRPr lang="es-CO" sz="1800" kern="1200" dirty="0">
            <a:solidFill>
              <a:schemeClr val="tx1"/>
            </a:solidFill>
            <a:latin typeface="Century Gothic" panose="020B0502020202020204" pitchFamily="34" charset="0"/>
          </a:endParaRPr>
        </a:p>
      </dsp:txBody>
      <dsp:txXfrm>
        <a:off x="0" y="3040953"/>
        <a:ext cx="3066898" cy="1840139"/>
      </dsp:txXfrm>
    </dsp:sp>
    <dsp:sp modelId="{0AA1D353-611B-4437-8D44-A890CDB343AF}">
      <dsp:nvSpPr>
        <dsp:cNvPr id="0" name=""/>
        <dsp:cNvSpPr/>
      </dsp:nvSpPr>
      <dsp:spPr>
        <a:xfrm>
          <a:off x="6914481" y="3913671"/>
          <a:ext cx="751884" cy="91440"/>
        </a:xfrm>
        <a:custGeom>
          <a:avLst/>
          <a:gdLst/>
          <a:ahLst/>
          <a:cxnLst/>
          <a:rect l="0" t="0" r="0" b="0"/>
          <a:pathLst>
            <a:path>
              <a:moveTo>
                <a:pt x="0" y="47352"/>
              </a:moveTo>
              <a:lnTo>
                <a:pt x="393042" y="47352"/>
              </a:lnTo>
              <a:lnTo>
                <a:pt x="393042" y="45720"/>
              </a:lnTo>
              <a:lnTo>
                <a:pt x="75188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7270861" y="3955860"/>
        <a:ext cx="39124" cy="7060"/>
      </dsp:txXfrm>
    </dsp:sp>
    <dsp:sp modelId="{88D4B9DC-B79F-4697-A839-52E459200BAC}">
      <dsp:nvSpPr>
        <dsp:cNvPr id="0" name=""/>
        <dsp:cNvSpPr/>
      </dsp:nvSpPr>
      <dsp:spPr>
        <a:xfrm>
          <a:off x="3849383" y="3040953"/>
          <a:ext cx="3066898" cy="18401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solidFill>
                <a:schemeClr val="tx1"/>
              </a:solidFill>
              <a:latin typeface="Century Gothic" panose="020B0502020202020204" pitchFamily="34" charset="0"/>
            </a:rPr>
            <a:t>Los riñones</a:t>
          </a:r>
          <a:endParaRPr lang="es-CO" sz="1800" kern="1200" dirty="0">
            <a:solidFill>
              <a:schemeClr val="tx1"/>
            </a:solidFill>
            <a:latin typeface="Century Gothic" panose="020B0502020202020204" pitchFamily="34" charset="0"/>
          </a:endParaRPr>
        </a:p>
      </dsp:txBody>
      <dsp:txXfrm>
        <a:off x="3849383" y="3040953"/>
        <a:ext cx="3066898" cy="1840139"/>
      </dsp:txXfrm>
    </dsp:sp>
    <dsp:sp modelId="{5F06999B-324A-49DB-9FEB-F2D00FE0CBDB}">
      <dsp:nvSpPr>
        <dsp:cNvPr id="0" name=""/>
        <dsp:cNvSpPr/>
      </dsp:nvSpPr>
      <dsp:spPr>
        <a:xfrm>
          <a:off x="7698766" y="3039321"/>
          <a:ext cx="3066898" cy="184013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solidFill>
                <a:schemeClr val="tx1"/>
              </a:solidFill>
              <a:latin typeface="Century Gothic" panose="020B0502020202020204" pitchFamily="34" charset="0"/>
            </a:rPr>
            <a:t>Los eritrocitos </a:t>
          </a:r>
          <a:endParaRPr lang="es-CO" sz="1800" kern="1200" dirty="0">
            <a:solidFill>
              <a:schemeClr val="tx1"/>
            </a:solidFill>
            <a:latin typeface="Century Gothic" panose="020B0502020202020204" pitchFamily="34" charset="0"/>
          </a:endParaRPr>
        </a:p>
      </dsp:txBody>
      <dsp:txXfrm>
        <a:off x="7698766" y="3039321"/>
        <a:ext cx="3066898" cy="1840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97D61-ED1C-4AAA-9946-C6D62AB3B09D}">
      <dsp:nvSpPr>
        <dsp:cNvPr id="0" name=""/>
        <dsp:cNvSpPr/>
      </dsp:nvSpPr>
      <dsp:spPr>
        <a:xfrm>
          <a:off x="1881286" y="-23693"/>
          <a:ext cx="5430174" cy="5430174"/>
        </a:xfrm>
        <a:prstGeom prst="circularArrow">
          <a:avLst>
            <a:gd name="adj1" fmla="val 5544"/>
            <a:gd name="adj2" fmla="val 330680"/>
            <a:gd name="adj3" fmla="val 13601040"/>
            <a:gd name="adj4" fmla="val 17493343"/>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9D6025E-E3B6-4CDF-A2D7-AA399153AF08}">
      <dsp:nvSpPr>
        <dsp:cNvPr id="0" name=""/>
        <dsp:cNvSpPr/>
      </dsp:nvSpPr>
      <dsp:spPr>
        <a:xfrm>
          <a:off x="3230417" y="66891"/>
          <a:ext cx="2731913" cy="128219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kern="1200" smtClean="0">
              <a:latin typeface="Century Gothic" panose="020B0502020202020204" pitchFamily="34" charset="0"/>
            </a:rPr>
            <a:t>El metabolismo diario genera 13000-15000 mmol/dl de CO</a:t>
          </a:r>
          <a:r>
            <a:rPr lang="es-ES_tradnl" sz="1400" kern="1200" baseline="-25000" smtClean="0">
              <a:latin typeface="Century Gothic" panose="020B0502020202020204" pitchFamily="34" charset="0"/>
            </a:rPr>
            <a:t>2</a:t>
          </a:r>
          <a:r>
            <a:rPr lang="es-ES_tradnl" sz="1400" kern="1200" smtClean="0">
              <a:latin typeface="Century Gothic" panose="020B0502020202020204" pitchFamily="34" charset="0"/>
            </a:rPr>
            <a:t> que podría generar 13.000 mEq de H</a:t>
          </a:r>
          <a:r>
            <a:rPr lang="es-ES_tradnl" sz="1400" kern="1200" baseline="30000" smtClean="0">
              <a:latin typeface="Century Gothic" panose="020B0502020202020204" pitchFamily="34" charset="0"/>
            </a:rPr>
            <a:t>+ </a:t>
          </a:r>
          <a:r>
            <a:rPr lang="es-ES_tradnl" sz="1400" kern="1200" smtClean="0">
              <a:latin typeface="Century Gothic" panose="020B0502020202020204" pitchFamily="34" charset="0"/>
            </a:rPr>
            <a:t>cada día y otros ácidos aportados, </a:t>
          </a:r>
          <a:endParaRPr lang="es-CO" sz="1400" kern="1200" dirty="0">
            <a:latin typeface="Century Gothic" panose="020B0502020202020204" pitchFamily="34" charset="0"/>
          </a:endParaRPr>
        </a:p>
      </dsp:txBody>
      <dsp:txXfrm>
        <a:off x="3293008" y="129482"/>
        <a:ext cx="2606731" cy="1157009"/>
      </dsp:txXfrm>
    </dsp:sp>
    <dsp:sp modelId="{DD016BA7-FF3D-4864-8F46-CE46522E3897}">
      <dsp:nvSpPr>
        <dsp:cNvPr id="0" name=""/>
        <dsp:cNvSpPr/>
      </dsp:nvSpPr>
      <dsp:spPr>
        <a:xfrm>
          <a:off x="5598029" y="1578327"/>
          <a:ext cx="2864286" cy="1459441"/>
        </a:xfrm>
        <a:prstGeom prst="roundRect">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kern="1200" smtClean="0">
              <a:latin typeface="Century Gothic" panose="020B0502020202020204" pitchFamily="34" charset="0"/>
            </a:rPr>
            <a:t>la dieta (aporta ácidos orgánicos, aminoácidos azufrados, residuos fosfato y sulfato) que aportan unos 70 mEq de H</a:t>
          </a:r>
          <a:r>
            <a:rPr lang="es-ES_tradnl" sz="1400" kern="1200" baseline="30000" smtClean="0">
              <a:latin typeface="Century Gothic" panose="020B0502020202020204" pitchFamily="34" charset="0"/>
            </a:rPr>
            <a:t>+ </a:t>
          </a:r>
          <a:r>
            <a:rPr lang="es-ES_tradnl" sz="1400" kern="1200" smtClean="0">
              <a:latin typeface="Century Gothic" panose="020B0502020202020204" pitchFamily="34" charset="0"/>
            </a:rPr>
            <a:t>también cada día.</a:t>
          </a:r>
          <a:endParaRPr lang="es-CO" sz="1400" kern="1200" dirty="0">
            <a:latin typeface="Century Gothic" panose="020B0502020202020204" pitchFamily="34" charset="0"/>
          </a:endParaRPr>
        </a:p>
      </dsp:txBody>
      <dsp:txXfrm>
        <a:off x="5669273" y="1649571"/>
        <a:ext cx="2721798" cy="1316953"/>
      </dsp:txXfrm>
    </dsp:sp>
    <dsp:sp modelId="{F75DB7B1-8F01-4CBC-8B5C-B333BD1BF59B}">
      <dsp:nvSpPr>
        <dsp:cNvPr id="0" name=""/>
        <dsp:cNvSpPr/>
      </dsp:nvSpPr>
      <dsp:spPr>
        <a:xfrm>
          <a:off x="4675282" y="3930080"/>
          <a:ext cx="2564382" cy="1629395"/>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smtClean="0">
              <a:latin typeface="Century Gothic" panose="020B0502020202020204" pitchFamily="34" charset="0"/>
            </a:rPr>
            <a:t>En condiciones normales la concentración de H</a:t>
          </a:r>
          <a:r>
            <a:rPr lang="es-ES" sz="1400" kern="1200" baseline="30000" smtClean="0">
              <a:latin typeface="Century Gothic" panose="020B0502020202020204" pitchFamily="34" charset="0"/>
            </a:rPr>
            <a:t>+</a:t>
          </a:r>
          <a:r>
            <a:rPr lang="es-ES" sz="1400" kern="1200" smtClean="0">
              <a:latin typeface="Century Gothic" panose="020B0502020202020204" pitchFamily="34" charset="0"/>
            </a:rPr>
            <a:t> del líquido extracelular es baja (de unos 40 nEq/l). </a:t>
          </a:r>
          <a:endParaRPr lang="es-CO" sz="1400" kern="1200" dirty="0">
            <a:latin typeface="Century Gothic" panose="020B0502020202020204" pitchFamily="34" charset="0"/>
          </a:endParaRPr>
        </a:p>
      </dsp:txBody>
      <dsp:txXfrm>
        <a:off x="4754823" y="4009621"/>
        <a:ext cx="2405300" cy="1470313"/>
      </dsp:txXfrm>
    </dsp:sp>
    <dsp:sp modelId="{7C55E1A2-2B92-47C7-9E42-D9C3802AE4D4}">
      <dsp:nvSpPr>
        <dsp:cNvPr id="0" name=""/>
        <dsp:cNvSpPr/>
      </dsp:nvSpPr>
      <dsp:spPr>
        <a:xfrm>
          <a:off x="1966681" y="3934478"/>
          <a:ext cx="2564382" cy="1620599"/>
        </a:xfrm>
        <a:prstGeom prst="roundRect">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smtClean="0">
              <a:latin typeface="Century Gothic" panose="020B0502020202020204" pitchFamily="34" charset="0"/>
            </a:rPr>
            <a:t>Pequeñas fluctuaciones de la misma van a tener repercusiones importantes sobre determinados procesos vitales. </a:t>
          </a:r>
          <a:endParaRPr lang="es-CO" sz="1400" kern="1200" dirty="0">
            <a:latin typeface="Century Gothic" panose="020B0502020202020204" pitchFamily="34" charset="0"/>
          </a:endParaRPr>
        </a:p>
      </dsp:txBody>
      <dsp:txXfrm>
        <a:off x="2045792" y="4013589"/>
        <a:ext cx="2406160" cy="1462377"/>
      </dsp:txXfrm>
    </dsp:sp>
    <dsp:sp modelId="{EC7CF624-2332-4EF1-BB16-FEC0327318A2}">
      <dsp:nvSpPr>
        <dsp:cNvPr id="0" name=""/>
        <dsp:cNvSpPr/>
      </dsp:nvSpPr>
      <dsp:spPr>
        <a:xfrm>
          <a:off x="740990" y="1509669"/>
          <a:ext cx="2995583" cy="1596763"/>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dirty="0" smtClean="0">
              <a:latin typeface="Century Gothic" panose="020B0502020202020204" pitchFamily="34" charset="0"/>
            </a:rPr>
            <a:t>Existen unos límites relativamente estrechos entre los cuales la concentración de H</a:t>
          </a:r>
          <a:r>
            <a:rPr lang="es-ES" sz="1400" kern="1200" baseline="30000" dirty="0" smtClean="0">
              <a:latin typeface="Century Gothic" panose="020B0502020202020204" pitchFamily="34" charset="0"/>
            </a:rPr>
            <a:t>+</a:t>
          </a:r>
          <a:r>
            <a:rPr lang="es-ES" sz="1400" kern="1200" dirty="0" smtClean="0">
              <a:latin typeface="Century Gothic" panose="020B0502020202020204" pitchFamily="34" charset="0"/>
            </a:rPr>
            <a:t> es compatible con la vida. </a:t>
          </a:r>
          <a:endParaRPr lang="es-CO" sz="1400" kern="1200" dirty="0">
            <a:latin typeface="Century Gothic" panose="020B0502020202020204" pitchFamily="34" charset="0"/>
          </a:endParaRPr>
        </a:p>
      </dsp:txBody>
      <dsp:txXfrm>
        <a:off x="818938" y="1587617"/>
        <a:ext cx="2839687" cy="14408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94629-386C-4873-9393-F05228460034}">
      <dsp:nvSpPr>
        <dsp:cNvPr id="0" name=""/>
        <dsp:cNvSpPr/>
      </dsp:nvSpPr>
      <dsp:spPr>
        <a:xfrm>
          <a:off x="5063851" y="1124627"/>
          <a:ext cx="364392" cy="91440"/>
        </a:xfrm>
        <a:custGeom>
          <a:avLst/>
          <a:gdLst/>
          <a:ahLst/>
          <a:cxnLst/>
          <a:rect l="0" t="0" r="0" b="0"/>
          <a:pathLst>
            <a:path>
              <a:moveTo>
                <a:pt x="0" y="51411"/>
              </a:moveTo>
              <a:lnTo>
                <a:pt x="199296" y="51411"/>
              </a:lnTo>
              <a:lnTo>
                <a:pt x="199296" y="45720"/>
              </a:lnTo>
              <a:lnTo>
                <a:pt x="36439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236172" y="1165856"/>
        <a:ext cx="19751" cy="8981"/>
      </dsp:txXfrm>
    </dsp:sp>
    <dsp:sp modelId="{8C4D61A5-B8FB-43C8-BB9D-20B82538EA13}">
      <dsp:nvSpPr>
        <dsp:cNvPr id="0" name=""/>
        <dsp:cNvSpPr/>
      </dsp:nvSpPr>
      <dsp:spPr>
        <a:xfrm>
          <a:off x="1164494" y="5691"/>
          <a:ext cx="3901157" cy="2340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kern="1200" smtClean="0">
              <a:solidFill>
                <a:schemeClr val="tx1"/>
              </a:solidFill>
              <a:latin typeface="Century Gothic" panose="020B0502020202020204" pitchFamily="34" charset="0"/>
            </a:rPr>
            <a:t>Al ser un gas, el CO2 va a ser eliminado prácticamente en su totalidad por los pulmones sin que se produzca una retención neta de ácido, por lo que se denomina </a:t>
          </a:r>
          <a:r>
            <a:rPr lang="es-ES" sz="1800" b="1" i="1" kern="1200" smtClean="0">
              <a:solidFill>
                <a:schemeClr val="tx1"/>
              </a:solidFill>
              <a:latin typeface="Century Gothic" panose="020B0502020202020204" pitchFamily="34" charset="0"/>
            </a:rPr>
            <a:t>ácido volátil</a:t>
          </a:r>
          <a:r>
            <a:rPr lang="es-ES" sz="1800" kern="1200" smtClean="0">
              <a:solidFill>
                <a:schemeClr val="tx1"/>
              </a:solidFill>
              <a:latin typeface="Century Gothic" panose="020B0502020202020204" pitchFamily="34" charset="0"/>
            </a:rPr>
            <a:t>. </a:t>
          </a:r>
          <a:endParaRPr lang="es-CO" sz="1800" kern="1200" dirty="0">
            <a:solidFill>
              <a:schemeClr val="tx1"/>
            </a:solidFill>
            <a:latin typeface="Century Gothic" panose="020B0502020202020204" pitchFamily="34" charset="0"/>
          </a:endParaRPr>
        </a:p>
      </dsp:txBody>
      <dsp:txXfrm>
        <a:off x="1164494" y="5691"/>
        <a:ext cx="3901157" cy="2340694"/>
      </dsp:txXfrm>
    </dsp:sp>
    <dsp:sp modelId="{3BF00553-7FFD-460B-BFFF-0097D62BBC63}">
      <dsp:nvSpPr>
        <dsp:cNvPr id="0" name=""/>
        <dsp:cNvSpPr/>
      </dsp:nvSpPr>
      <dsp:spPr>
        <a:xfrm>
          <a:off x="5925388" y="2338894"/>
          <a:ext cx="1708550" cy="859483"/>
        </a:xfrm>
        <a:custGeom>
          <a:avLst/>
          <a:gdLst/>
          <a:ahLst/>
          <a:cxnLst/>
          <a:rect l="0" t="0" r="0" b="0"/>
          <a:pathLst>
            <a:path>
              <a:moveTo>
                <a:pt x="1708550" y="0"/>
              </a:moveTo>
              <a:lnTo>
                <a:pt x="1708550" y="446841"/>
              </a:lnTo>
              <a:lnTo>
                <a:pt x="0" y="446841"/>
              </a:lnTo>
              <a:lnTo>
                <a:pt x="0" y="859483"/>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731501" y="2764145"/>
        <a:ext cx="96324" cy="8981"/>
      </dsp:txXfrm>
    </dsp:sp>
    <dsp:sp modelId="{1B83B590-7E49-477C-AC93-62B232CC70D5}">
      <dsp:nvSpPr>
        <dsp:cNvPr id="0" name=""/>
        <dsp:cNvSpPr/>
      </dsp:nvSpPr>
      <dsp:spPr>
        <a:xfrm>
          <a:off x="5460643" y="0"/>
          <a:ext cx="4346591" cy="234069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kern="1200" smtClean="0">
              <a:solidFill>
                <a:schemeClr val="tx1"/>
              </a:solidFill>
              <a:latin typeface="Century Gothic" panose="020B0502020202020204" pitchFamily="34" charset="0"/>
            </a:rPr>
            <a:t>el metabolismo va a generar una serie de ácidos no volátiles, también denominados </a:t>
          </a:r>
          <a:r>
            <a:rPr lang="es-ES" sz="1800" b="1" i="1" kern="1200" smtClean="0">
              <a:solidFill>
                <a:schemeClr val="tx1"/>
              </a:solidFill>
              <a:latin typeface="Century Gothic" panose="020B0502020202020204" pitchFamily="34" charset="0"/>
            </a:rPr>
            <a:t>ácidos fijos</a:t>
          </a:r>
          <a:r>
            <a:rPr lang="es-ES" sz="1800" kern="1200" smtClean="0">
              <a:solidFill>
                <a:schemeClr val="tx1"/>
              </a:solidFill>
              <a:latin typeface="Century Gothic" panose="020B0502020202020204" pitchFamily="34" charset="0"/>
            </a:rPr>
            <a:t> que representan de un 1-2% de la carga ácida y cuya principal fuente es el catabolismo oxidativo de los aminoácidos sulfurados de las proteínas. </a:t>
          </a:r>
          <a:endParaRPr lang="es-CO" sz="1800" kern="1200" dirty="0">
            <a:solidFill>
              <a:schemeClr val="tx1"/>
            </a:solidFill>
            <a:latin typeface="Century Gothic" panose="020B0502020202020204" pitchFamily="34" charset="0"/>
          </a:endParaRPr>
        </a:p>
      </dsp:txBody>
      <dsp:txXfrm>
        <a:off x="5460643" y="0"/>
        <a:ext cx="4346591" cy="2340694"/>
      </dsp:txXfrm>
    </dsp:sp>
    <dsp:sp modelId="{B40CD91A-A69E-4FCB-B567-84E68770BE97}">
      <dsp:nvSpPr>
        <dsp:cNvPr id="0" name=""/>
        <dsp:cNvSpPr/>
      </dsp:nvSpPr>
      <dsp:spPr>
        <a:xfrm>
          <a:off x="2327390" y="3230778"/>
          <a:ext cx="7195997" cy="234069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tx1"/>
              </a:solidFill>
              <a:latin typeface="Century Gothic" panose="020B0502020202020204" pitchFamily="34" charset="0"/>
            </a:rPr>
            <a:t>Estos ácidos fijos no pueden ser eliminados por el pulmón siendo el riñón el principal órgano responsable en la eliminación de los mismos.</a:t>
          </a:r>
          <a:endParaRPr lang="es-CO" sz="1800" kern="1200" dirty="0">
            <a:solidFill>
              <a:schemeClr val="tx1"/>
            </a:solidFill>
            <a:latin typeface="Century Gothic" panose="020B0502020202020204" pitchFamily="34" charset="0"/>
          </a:endParaRPr>
        </a:p>
      </dsp:txBody>
      <dsp:txXfrm>
        <a:off x="2327390" y="3230778"/>
        <a:ext cx="7195997" cy="2340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54AAF-333B-46AF-9B10-38CE8659C18B}">
      <dsp:nvSpPr>
        <dsp:cNvPr id="0" name=""/>
        <dsp:cNvSpPr/>
      </dsp:nvSpPr>
      <dsp:spPr>
        <a:xfrm>
          <a:off x="4353" y="0"/>
          <a:ext cx="3872595" cy="2719586"/>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6616B8-E720-4CC5-B8A3-58A6A7193AAA}">
      <dsp:nvSpPr>
        <dsp:cNvPr id="0" name=""/>
        <dsp:cNvSpPr/>
      </dsp:nvSpPr>
      <dsp:spPr>
        <a:xfrm>
          <a:off x="634776" y="1631751"/>
          <a:ext cx="3872595" cy="27195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smtClean="0"/>
            <a:t>También denominados sistemas tampón o “buffer” (almohadilla o muelle). </a:t>
          </a:r>
          <a:endParaRPr lang="es-CO" sz="2100" kern="1200"/>
        </a:p>
      </dsp:txBody>
      <dsp:txXfrm>
        <a:off x="714430" y="1711405"/>
        <a:ext cx="3713287" cy="2560278"/>
      </dsp:txXfrm>
    </dsp:sp>
    <dsp:sp modelId="{0465B521-0310-4836-B466-712D422B9797}">
      <dsp:nvSpPr>
        <dsp:cNvPr id="0" name=""/>
        <dsp:cNvSpPr/>
      </dsp:nvSpPr>
      <dsp:spPr>
        <a:xfrm>
          <a:off x="4622896" y="894527"/>
          <a:ext cx="745947" cy="9305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CO" sz="1700" kern="1200"/>
        </a:p>
      </dsp:txBody>
      <dsp:txXfrm>
        <a:off x="4622896" y="1080633"/>
        <a:ext cx="522163" cy="558318"/>
      </dsp:txXfrm>
    </dsp:sp>
    <dsp:sp modelId="{5E0FAAD1-B197-47B4-B5A3-17ABA7FBE593}">
      <dsp:nvSpPr>
        <dsp:cNvPr id="0" name=""/>
        <dsp:cNvSpPr/>
      </dsp:nvSpPr>
      <dsp:spPr>
        <a:xfrm>
          <a:off x="6008227" y="0"/>
          <a:ext cx="3872595" cy="2719586"/>
        </a:xfrm>
        <a:prstGeom prst="roundRect">
          <a:avLst>
            <a:gd name="adj" fmla="val 10000"/>
          </a:avLst>
        </a:prstGeom>
        <a:blipFill rotWithShape="1">
          <a:blip xmlns:r="http://schemas.openxmlformats.org/officeDocument/2006/relationships" r:embed="rId2">
            <a:duotone>
              <a:schemeClr val="accent3">
                <a:hueOff val="1955669"/>
                <a:satOff val="100000"/>
                <a:lumOff val="10532"/>
                <a:alphaOff val="0"/>
                <a:shade val="20000"/>
                <a:satMod val="200000"/>
              </a:schemeClr>
              <a:schemeClr val="accent3">
                <a:hueOff val="1955669"/>
                <a:satOff val="100000"/>
                <a:lumOff val="10532"/>
                <a:alphaOff val="0"/>
                <a:tint val="12000"/>
                <a:satMod val="19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B49F1-8FFA-4FF8-82AB-11B7846C9CAF}">
      <dsp:nvSpPr>
        <dsp:cNvPr id="0" name=""/>
        <dsp:cNvSpPr/>
      </dsp:nvSpPr>
      <dsp:spPr>
        <a:xfrm>
          <a:off x="6638650" y="1631751"/>
          <a:ext cx="3872595" cy="2719586"/>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smtClean="0"/>
            <a:t>Representan la primera línea de defensa ante los cambios desfavorables de pH gracias a la capacidad que tienen para captar o liberar protones de modo inmediato en respuesta a las variaciones de pH que se produzcan.</a:t>
          </a:r>
          <a:endParaRPr lang="es-CO" sz="2100" kern="1200"/>
        </a:p>
      </dsp:txBody>
      <dsp:txXfrm>
        <a:off x="6718304" y="1711405"/>
        <a:ext cx="3713287" cy="25602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D44E3-ADF9-4606-A1F2-3B4B351D94AC}">
      <dsp:nvSpPr>
        <dsp:cNvPr id="0" name=""/>
        <dsp:cNvSpPr/>
      </dsp:nvSpPr>
      <dsp:spPr>
        <a:xfrm rot="10800000">
          <a:off x="2314627" y="1561"/>
          <a:ext cx="8659182" cy="222096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382" tIns="80010" rIns="149352" bIns="80010" numCol="1" spcCol="1270" anchor="ctr" anchorCtr="0">
          <a:noAutofit/>
        </a:bodyPr>
        <a:lstStyle/>
        <a:p>
          <a:pPr lvl="0" algn="ctr" defTabSz="933450" rtl="0">
            <a:lnSpc>
              <a:spcPct val="90000"/>
            </a:lnSpc>
            <a:spcBef>
              <a:spcPct val="0"/>
            </a:spcBef>
            <a:spcAft>
              <a:spcPct val="35000"/>
            </a:spcAft>
          </a:pPr>
          <a:r>
            <a:rPr lang="es-ES" sz="2100" u="sng" kern="1200" dirty="0" smtClean="0"/>
            <a:t>A. Amortiguador proteína: </a:t>
          </a:r>
          <a:r>
            <a:rPr lang="es-ES" sz="2100" kern="1200" dirty="0" smtClean="0"/>
            <a:t>Las proteínas intracelulares con sus grupos ionizables, contribuyen de forma importante en el mantenimiento del pH, mediante el intercambio de H</a:t>
          </a:r>
          <a:r>
            <a:rPr lang="es-ES" sz="2100" kern="1200" baseline="30000" dirty="0" smtClean="0"/>
            <a:t>+</a:t>
          </a:r>
          <a:r>
            <a:rPr lang="es-ES" sz="2100" kern="1200" dirty="0" smtClean="0"/>
            <a:t> con iones unidos a proteínas que se desplazan al medio extracelular para mantener la neutralidad eléctrica.</a:t>
          </a:r>
          <a:r>
            <a:rPr lang="es-CO" sz="2100" kern="1200" dirty="0" smtClean="0"/>
            <a:t> </a:t>
          </a:r>
          <a:r>
            <a:rPr lang="es-ES" sz="2100" kern="1200" dirty="0" smtClean="0"/>
            <a:t>sistema </a:t>
          </a:r>
          <a:r>
            <a:rPr lang="es-ES" sz="2100" i="1" kern="1200" dirty="0" smtClean="0"/>
            <a:t>amortiguador hemoglobina</a:t>
          </a:r>
          <a:r>
            <a:rPr lang="es-ES" sz="2100" kern="1200" dirty="0" smtClean="0"/>
            <a:t>, el transporte sanguíneo del CO</a:t>
          </a:r>
          <a:r>
            <a:rPr lang="es-ES" sz="2100" kern="1200" baseline="-25000" dirty="0" smtClean="0"/>
            <a:t>2</a:t>
          </a:r>
          <a:r>
            <a:rPr lang="es-ES" sz="2100" kern="1200" dirty="0" smtClean="0"/>
            <a:t> tisular hasta su eliminación pulmonar.</a:t>
          </a:r>
          <a:endParaRPr lang="es-CO" sz="2100" kern="1200" dirty="0"/>
        </a:p>
      </dsp:txBody>
      <dsp:txXfrm rot="10800000">
        <a:off x="2869867" y="1561"/>
        <a:ext cx="8103942" cy="2220960"/>
      </dsp:txXfrm>
    </dsp:sp>
    <dsp:sp modelId="{269A5781-FF63-4AB6-B1AC-F87E15CE1D13}">
      <dsp:nvSpPr>
        <dsp:cNvPr id="0" name=""/>
        <dsp:cNvSpPr/>
      </dsp:nvSpPr>
      <dsp:spPr>
        <a:xfrm>
          <a:off x="1414594" y="1561"/>
          <a:ext cx="2220960" cy="222096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B97FC-85B6-41C1-B212-F06D73CF7061}">
      <dsp:nvSpPr>
        <dsp:cNvPr id="0" name=""/>
        <dsp:cNvSpPr/>
      </dsp:nvSpPr>
      <dsp:spPr>
        <a:xfrm rot="10800000">
          <a:off x="2217991" y="2885495"/>
          <a:ext cx="8788029" cy="2220960"/>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382" tIns="80010" rIns="149352" bIns="80010" numCol="1" spcCol="1270" anchor="ctr" anchorCtr="0">
          <a:noAutofit/>
        </a:bodyPr>
        <a:lstStyle/>
        <a:p>
          <a:pPr lvl="0" algn="ctr" defTabSz="933450" rtl="0">
            <a:lnSpc>
              <a:spcPct val="90000"/>
            </a:lnSpc>
            <a:spcBef>
              <a:spcPct val="0"/>
            </a:spcBef>
            <a:spcAft>
              <a:spcPct val="35000"/>
            </a:spcAft>
          </a:pPr>
          <a:r>
            <a:rPr lang="es-ES" sz="2100" kern="1200" dirty="0" smtClean="0"/>
            <a:t>B. amortiguador fosfato: Ejerce su acción fundamentalmente a nivel intracelular, Interviene junto a las proteínas celulares de manera importante en la amortiguación de los ácidos fijos. </a:t>
          </a:r>
          <a:endParaRPr lang="es-CO" sz="2100" kern="1200" dirty="0"/>
        </a:p>
      </dsp:txBody>
      <dsp:txXfrm rot="10800000">
        <a:off x="2773231" y="2885495"/>
        <a:ext cx="8232789" cy="2220960"/>
      </dsp:txXfrm>
    </dsp:sp>
    <dsp:sp modelId="{A21B42C8-9EAA-47AE-9566-626F6A79EA1E}">
      <dsp:nvSpPr>
        <dsp:cNvPr id="0" name=""/>
        <dsp:cNvSpPr/>
      </dsp:nvSpPr>
      <dsp:spPr>
        <a:xfrm>
          <a:off x="1382382" y="2885495"/>
          <a:ext cx="2220960" cy="222096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35710-FB4E-4B95-B1FA-BCB645F085E5}">
      <dsp:nvSpPr>
        <dsp:cNvPr id="0" name=""/>
        <dsp:cNvSpPr/>
      </dsp:nvSpPr>
      <dsp:spPr>
        <a:xfrm rot="10800000">
          <a:off x="2178489" y="218"/>
          <a:ext cx="9090804" cy="242486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656" tIns="76200" rIns="142240" bIns="76200" numCol="1" spcCol="1270" anchor="ctr" anchorCtr="0">
          <a:noAutofit/>
        </a:bodyPr>
        <a:lstStyle/>
        <a:p>
          <a:pPr lvl="0" algn="ctr" defTabSz="889000" rtl="0">
            <a:lnSpc>
              <a:spcPct val="90000"/>
            </a:lnSpc>
            <a:spcBef>
              <a:spcPct val="0"/>
            </a:spcBef>
            <a:spcAft>
              <a:spcPct val="35000"/>
            </a:spcAft>
          </a:pPr>
          <a:r>
            <a:rPr lang="es-ES" sz="2000" u="sng" kern="1200" dirty="0" smtClean="0"/>
            <a:t>C. Amortiguación ósea</a:t>
          </a:r>
          <a:r>
            <a:rPr lang="es-CO" sz="2000" kern="1200" dirty="0" smtClean="0"/>
            <a:t>: </a:t>
          </a:r>
          <a:r>
            <a:rPr lang="es-ES" sz="2000" kern="1200" dirty="0" smtClean="0"/>
            <a:t>El hueso interviene en la amortiguación de la carga ácida captando los H</a:t>
          </a:r>
          <a:r>
            <a:rPr lang="es-ES" sz="2000" kern="1200" baseline="30000" dirty="0" smtClean="0"/>
            <a:t>+</a:t>
          </a:r>
          <a:r>
            <a:rPr lang="es-ES" sz="2000" kern="1200" dirty="0" smtClean="0"/>
            <a:t> en exceso o liberando carbonato a la sangre por disolución del hueso mineral. El papel más importante ocurre en situaciones de acidosis crónica tales como en los casos de insuficiencia renal crónica en la que la parathormona juega un papel fundamental.</a:t>
          </a:r>
          <a:endParaRPr lang="es-CO" sz="2000" kern="1200" dirty="0"/>
        </a:p>
      </dsp:txBody>
      <dsp:txXfrm rot="10800000">
        <a:off x="2784705" y="218"/>
        <a:ext cx="8484588" cy="2424865"/>
      </dsp:txXfrm>
    </dsp:sp>
    <dsp:sp modelId="{A0221258-D46A-48EA-AC97-E51172F6A51F}">
      <dsp:nvSpPr>
        <dsp:cNvPr id="0" name=""/>
        <dsp:cNvSpPr/>
      </dsp:nvSpPr>
      <dsp:spPr>
        <a:xfrm>
          <a:off x="1556990" y="310490"/>
          <a:ext cx="1804322" cy="180432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DA5FB2-0EC1-42EA-9C30-6AC8DDCD65F8}">
      <dsp:nvSpPr>
        <dsp:cNvPr id="0" name=""/>
        <dsp:cNvSpPr/>
      </dsp:nvSpPr>
      <dsp:spPr>
        <a:xfrm rot="10800000">
          <a:off x="2371682" y="2963687"/>
          <a:ext cx="8833214" cy="2548858"/>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5656" tIns="72390" rIns="135128" bIns="72390" numCol="1" spcCol="1270" anchor="ctr" anchorCtr="0">
          <a:noAutofit/>
        </a:bodyPr>
        <a:lstStyle/>
        <a:p>
          <a:pPr lvl="0" algn="ctr" defTabSz="844550" rtl="0">
            <a:lnSpc>
              <a:spcPct val="90000"/>
            </a:lnSpc>
            <a:spcBef>
              <a:spcPct val="0"/>
            </a:spcBef>
            <a:spcAft>
              <a:spcPct val="35000"/>
            </a:spcAft>
          </a:pPr>
          <a:r>
            <a:rPr lang="es-ES" sz="1900" kern="1200" dirty="0" smtClean="0">
              <a:solidFill>
                <a:schemeClr val="tx1"/>
              </a:solidFill>
            </a:rPr>
            <a:t>D. Amortiguador carbónico/bicarbonato: </a:t>
          </a:r>
          <a:r>
            <a:rPr lang="es-CO" sz="1900" kern="1200" dirty="0" smtClean="0">
              <a:solidFill>
                <a:schemeClr val="tx1"/>
              </a:solidFill>
            </a:rPr>
            <a:t>El ion bicarbonato (HCO3-) se puede combinar con un protón (H+) para formar ácido carbónico (H2CO3), absorbiendo así protones de la disolución y elevando el pH sanguíneo. El ácido carbónico, que se puede formar a partir de CO2 y agua, puede disociarse en H+ y HCO3- para proporcionar H+ y bajar el pH sanguíneo. El ácido carbónico, que se puede formar a partir del bicarbonato, se convierte en CO2 y agua mediante una reacción enzimática muy rápida. El CO2, por ser volátil, puede ser rápidamente eliminado del organismo en cantidades variables mediante la respiración.</a:t>
          </a:r>
          <a:endParaRPr lang="es-CO" sz="1900" kern="1200" dirty="0">
            <a:solidFill>
              <a:schemeClr val="tx1"/>
            </a:solidFill>
          </a:endParaRPr>
        </a:p>
      </dsp:txBody>
      <dsp:txXfrm rot="10800000">
        <a:off x="3008896" y="2963687"/>
        <a:ext cx="8196000" cy="2548858"/>
      </dsp:txXfrm>
    </dsp:sp>
    <dsp:sp modelId="{8E08E8F8-2386-4154-A322-9FD5B784BD9B}">
      <dsp:nvSpPr>
        <dsp:cNvPr id="0" name=""/>
        <dsp:cNvSpPr/>
      </dsp:nvSpPr>
      <dsp:spPr>
        <a:xfrm>
          <a:off x="1621388" y="3335955"/>
          <a:ext cx="1804322" cy="180432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570F7-3510-4098-9DE5-8AC9B2F54FB7}">
      <dsp:nvSpPr>
        <dsp:cNvPr id="0" name=""/>
        <dsp:cNvSpPr/>
      </dsp:nvSpPr>
      <dsp:spPr>
        <a:xfrm>
          <a:off x="-6024738" y="-921867"/>
          <a:ext cx="7172031" cy="7172031"/>
        </a:xfrm>
        <a:prstGeom prst="blockArc">
          <a:avLst>
            <a:gd name="adj1" fmla="val 18900000"/>
            <a:gd name="adj2" fmla="val 2700000"/>
            <a:gd name="adj3" fmla="val 301"/>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1E4823-7F8E-4F94-8C2E-EE692D203FC5}">
      <dsp:nvSpPr>
        <dsp:cNvPr id="0" name=""/>
        <dsp:cNvSpPr/>
      </dsp:nvSpPr>
      <dsp:spPr>
        <a:xfrm>
          <a:off x="600473" y="409639"/>
          <a:ext cx="10154430" cy="819705"/>
        </a:xfrm>
        <a:prstGeom prst="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0641" tIns="43180" rIns="43180" bIns="43180" numCol="1" spcCol="1270" anchor="ctr" anchorCtr="0">
          <a:noAutofit/>
        </a:bodyPr>
        <a:lstStyle/>
        <a:p>
          <a:pPr lvl="0" algn="l" defTabSz="755650" rtl="0">
            <a:lnSpc>
              <a:spcPct val="90000"/>
            </a:lnSpc>
            <a:spcBef>
              <a:spcPct val="0"/>
            </a:spcBef>
            <a:spcAft>
              <a:spcPct val="35000"/>
            </a:spcAft>
          </a:pPr>
          <a:r>
            <a:rPr lang="es-CO" sz="1700" kern="1200" dirty="0" smtClean="0">
              <a:solidFill>
                <a:schemeClr val="tx1"/>
              </a:solidFill>
            </a:rPr>
            <a:t>La gasometría es la medición de los gases disueltos en una muestra de sangre (arterial o venosa) por medio de un gasómetro. Es la mejor prueba para el estudio del intercambio pulmonar de gases y el equilibrio ácido-base.</a:t>
          </a:r>
          <a:endParaRPr lang="es-CO" sz="1700" kern="1200" dirty="0">
            <a:solidFill>
              <a:schemeClr val="tx1"/>
            </a:solidFill>
          </a:endParaRPr>
        </a:p>
      </dsp:txBody>
      <dsp:txXfrm>
        <a:off x="600473" y="409639"/>
        <a:ext cx="10154430" cy="819705"/>
      </dsp:txXfrm>
    </dsp:sp>
    <dsp:sp modelId="{29A58039-F9D3-4F6C-BC8D-25CF9EA1DE9B}">
      <dsp:nvSpPr>
        <dsp:cNvPr id="0" name=""/>
        <dsp:cNvSpPr/>
      </dsp:nvSpPr>
      <dsp:spPr>
        <a:xfrm>
          <a:off x="88157" y="307176"/>
          <a:ext cx="1024631" cy="1024631"/>
        </a:xfrm>
        <a:prstGeom prst="ellipse">
          <a:avLst/>
        </a:prstGeom>
        <a:solidFill>
          <a:schemeClr val="lt1">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417D9F-58E0-4984-8BC2-15A0F92F8BB0}">
      <dsp:nvSpPr>
        <dsp:cNvPr id="0" name=""/>
        <dsp:cNvSpPr/>
      </dsp:nvSpPr>
      <dsp:spPr>
        <a:xfrm>
          <a:off x="1070429" y="1639410"/>
          <a:ext cx="9684475" cy="819705"/>
        </a:xfrm>
        <a:prstGeom prst="rect">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0641" tIns="43180" rIns="43180" bIns="43180" numCol="1" spcCol="1270" anchor="ctr" anchorCtr="0">
          <a:noAutofit/>
        </a:bodyPr>
        <a:lstStyle/>
        <a:p>
          <a:pPr lvl="0" algn="l" defTabSz="755650" rtl="0">
            <a:lnSpc>
              <a:spcPct val="90000"/>
            </a:lnSpc>
            <a:spcBef>
              <a:spcPct val="0"/>
            </a:spcBef>
            <a:spcAft>
              <a:spcPct val="35000"/>
            </a:spcAft>
          </a:pPr>
          <a:r>
            <a:rPr lang="es-CO" sz="1700" kern="1200" dirty="0" smtClean="0">
              <a:solidFill>
                <a:schemeClr val="tx1"/>
              </a:solidFill>
            </a:rPr>
            <a:t>1. Oxigenación (PaO2). La PaO2 es la cantidad de oxígeno disuelto en sangre y, por tanto, proporciona información inicial sobre la eficiencia de la oxigenación.</a:t>
          </a:r>
          <a:endParaRPr lang="es-CO" sz="1700" kern="1200" dirty="0">
            <a:solidFill>
              <a:schemeClr val="tx1"/>
            </a:solidFill>
          </a:endParaRPr>
        </a:p>
      </dsp:txBody>
      <dsp:txXfrm>
        <a:off x="1070429" y="1639410"/>
        <a:ext cx="9684475" cy="819705"/>
      </dsp:txXfrm>
    </dsp:sp>
    <dsp:sp modelId="{38DCB635-3028-438C-AFF7-3A63D1A726C8}">
      <dsp:nvSpPr>
        <dsp:cNvPr id="0" name=""/>
        <dsp:cNvSpPr/>
      </dsp:nvSpPr>
      <dsp:spPr>
        <a:xfrm>
          <a:off x="558113" y="1536947"/>
          <a:ext cx="1024631" cy="1024631"/>
        </a:xfrm>
        <a:prstGeom prst="ellipse">
          <a:avLst/>
        </a:prstGeom>
        <a:solidFill>
          <a:schemeClr val="lt1">
            <a:hueOff val="0"/>
            <a:satOff val="0"/>
            <a:lumOff val="0"/>
            <a:alphaOff val="0"/>
          </a:schemeClr>
        </a:solidFill>
        <a:ln w="12700" cap="flat" cmpd="sng" algn="ctr">
          <a:solidFill>
            <a:schemeClr val="accent2">
              <a:shade val="50000"/>
              <a:hueOff val="-277996"/>
              <a:satOff val="4329"/>
              <a:lumOff val="215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0A53A5-688D-4B25-949C-1B6300790232}">
      <dsp:nvSpPr>
        <dsp:cNvPr id="0" name=""/>
        <dsp:cNvSpPr/>
      </dsp:nvSpPr>
      <dsp:spPr>
        <a:xfrm>
          <a:off x="1070429" y="2869181"/>
          <a:ext cx="9684475" cy="819705"/>
        </a:xfrm>
        <a:prstGeom prst="rect">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0641" tIns="43180" rIns="43180" bIns="43180" numCol="1" spcCol="1270" anchor="ctr" anchorCtr="0">
          <a:noAutofit/>
        </a:bodyPr>
        <a:lstStyle/>
        <a:p>
          <a:pPr lvl="0" algn="l" defTabSz="755650" rtl="0">
            <a:lnSpc>
              <a:spcPct val="90000"/>
            </a:lnSpc>
            <a:spcBef>
              <a:spcPct val="0"/>
            </a:spcBef>
            <a:spcAft>
              <a:spcPct val="35000"/>
            </a:spcAft>
          </a:pPr>
          <a:r>
            <a:rPr lang="es-CO" sz="1700" kern="1200" dirty="0" smtClean="0">
              <a:solidFill>
                <a:schemeClr val="tx1"/>
              </a:solidFill>
            </a:rPr>
            <a:t>2. Ventilación (PaCO2). La eficacia de la ventilación es inversamente proporcional a la PaCO2, por lo que cuando la ventilación aumenta, la PaCO2 disminuye, y cuando la ventilación disminuye, la PaCO2 aumenta.</a:t>
          </a:r>
          <a:endParaRPr lang="es-CO" sz="1700" kern="1200" dirty="0">
            <a:solidFill>
              <a:schemeClr val="tx1"/>
            </a:solidFill>
          </a:endParaRPr>
        </a:p>
      </dsp:txBody>
      <dsp:txXfrm>
        <a:off x="1070429" y="2869181"/>
        <a:ext cx="9684475" cy="819705"/>
      </dsp:txXfrm>
    </dsp:sp>
    <dsp:sp modelId="{B4811417-8DA1-429F-817D-3C98E92282D9}">
      <dsp:nvSpPr>
        <dsp:cNvPr id="0" name=""/>
        <dsp:cNvSpPr/>
      </dsp:nvSpPr>
      <dsp:spPr>
        <a:xfrm>
          <a:off x="558113" y="2766718"/>
          <a:ext cx="1024631" cy="1024631"/>
        </a:xfrm>
        <a:prstGeom prst="ellipse">
          <a:avLst/>
        </a:prstGeom>
        <a:solidFill>
          <a:schemeClr val="lt1">
            <a:hueOff val="0"/>
            <a:satOff val="0"/>
            <a:lumOff val="0"/>
            <a:alphaOff val="0"/>
          </a:schemeClr>
        </a:solidFill>
        <a:ln w="12700" cap="flat" cmpd="sng" algn="ctr">
          <a:solidFill>
            <a:schemeClr val="accent2">
              <a:shade val="50000"/>
              <a:hueOff val="-555991"/>
              <a:satOff val="8658"/>
              <a:lumOff val="431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359327-C77A-476C-B7B7-3F3C4ADED48C}">
      <dsp:nvSpPr>
        <dsp:cNvPr id="0" name=""/>
        <dsp:cNvSpPr/>
      </dsp:nvSpPr>
      <dsp:spPr>
        <a:xfrm>
          <a:off x="600473" y="4098952"/>
          <a:ext cx="10154430" cy="819705"/>
        </a:xfrm>
        <a:prstGeom prst="rect">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0641" tIns="43180" rIns="43180" bIns="43180" numCol="1" spcCol="1270" anchor="ctr" anchorCtr="0">
          <a:noAutofit/>
        </a:bodyPr>
        <a:lstStyle/>
        <a:p>
          <a:pPr lvl="0" algn="l" defTabSz="755650" rtl="0">
            <a:lnSpc>
              <a:spcPct val="90000"/>
            </a:lnSpc>
            <a:spcBef>
              <a:spcPct val="0"/>
            </a:spcBef>
            <a:spcAft>
              <a:spcPct val="35000"/>
            </a:spcAft>
          </a:pPr>
          <a:r>
            <a:rPr lang="es-CO" sz="1700" kern="1200" dirty="0" smtClean="0">
              <a:solidFill>
                <a:schemeClr val="tx1"/>
              </a:solidFill>
            </a:rPr>
            <a:t>3. Estado ácido-base (pH, HCO3 – y déficit de base).</a:t>
          </a:r>
          <a:endParaRPr lang="es-CO" sz="1700" kern="1200" dirty="0">
            <a:solidFill>
              <a:schemeClr val="tx1"/>
            </a:solidFill>
          </a:endParaRPr>
        </a:p>
      </dsp:txBody>
      <dsp:txXfrm>
        <a:off x="600473" y="4098952"/>
        <a:ext cx="10154430" cy="819705"/>
      </dsp:txXfrm>
    </dsp:sp>
    <dsp:sp modelId="{E7A371FE-FAB3-4EDB-9738-C9C8FA17ADED}">
      <dsp:nvSpPr>
        <dsp:cNvPr id="0" name=""/>
        <dsp:cNvSpPr/>
      </dsp:nvSpPr>
      <dsp:spPr>
        <a:xfrm>
          <a:off x="88157" y="3996489"/>
          <a:ext cx="1024631" cy="1024631"/>
        </a:xfrm>
        <a:prstGeom prst="ellipse">
          <a:avLst/>
        </a:prstGeom>
        <a:solidFill>
          <a:schemeClr val="lt1">
            <a:hueOff val="0"/>
            <a:satOff val="0"/>
            <a:lumOff val="0"/>
            <a:alphaOff val="0"/>
          </a:schemeClr>
        </a:solidFill>
        <a:ln w="12700" cap="flat" cmpd="sng" algn="ctr">
          <a:solidFill>
            <a:schemeClr val="accent2">
              <a:shade val="50000"/>
              <a:hueOff val="-277996"/>
              <a:satOff val="4329"/>
              <a:lumOff val="2156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F642FA-C41B-475A-8E67-18079F06CC1F}" type="datetimeFigureOut">
              <a:rPr lang="es-CO" smtClean="0"/>
              <a:pPr/>
              <a:t>02/05/2019</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8C10B-46E3-4CC2-9EAA-17BED5B95D59}" type="slidenum">
              <a:rPr lang="es-CO" smtClean="0"/>
              <a:pPr/>
              <a:t>‹Nº›</a:t>
            </a:fld>
            <a:endParaRPr lang="es-CO"/>
          </a:p>
        </p:txBody>
      </p:sp>
    </p:spTree>
    <p:extLst>
      <p:ext uri="{BB962C8B-B14F-4D97-AF65-F5344CB8AC3E}">
        <p14:creationId xmlns:p14="http://schemas.microsoft.com/office/powerpoint/2010/main" val="52900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3933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5C6B4A9-1611-4792-9094-5F34BCA07E0B}" type="datetimeFigureOut">
              <a:rPr lang="en-US" smtClean="0"/>
              <a:pPr/>
              <a:t>5/2/2019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89333C77-0158-454C-844F-B7AB9BD7DAD4}" type="slidenum">
              <a:rPr lang="en-US" smtClean="0"/>
              <a:pPr/>
              <a:t>‹Nº›</a:t>
            </a:fld>
            <a:endParaRPr lang="en-US" dirty="0"/>
          </a:p>
        </p:txBody>
      </p:sp>
    </p:spTree>
    <p:extLst>
      <p:ext uri="{BB962C8B-B14F-4D97-AF65-F5344CB8AC3E}">
        <p14:creationId xmlns:p14="http://schemas.microsoft.com/office/powerpoint/2010/main" val="150044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2739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42A54C80-263E-416B-A8E0-580EDEADCBDC}" type="datetimeFigureOut">
              <a:rPr lang="en-US" smtClean="0"/>
              <a:pPr/>
              <a:t>5/2/2019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27996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7055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42A54C80-263E-416B-A8E0-580EDEADCBDC}" type="datetimeFigureOut">
              <a:rPr lang="en-US" smtClean="0"/>
              <a:pPr/>
              <a:t>5/2/2019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33585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7644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8025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561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2A54C80-263E-416B-A8E0-580EDEADCBDC}" type="datetimeFigureOut">
              <a:rPr lang="en-US" smtClean="0"/>
              <a:pPr/>
              <a:t>5/2/2019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142826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6629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5/2/2019</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3179870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s.wikipedia.org/wiki/Hipocapnia"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s.wikipedia.org/wiki/Bicarbonat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524000" y="1122363"/>
            <a:ext cx="9144000" cy="1363260"/>
          </a:xfrm>
        </p:spPr>
        <p:txBody>
          <a:bodyPr/>
          <a:lstStyle/>
          <a:p>
            <a:r>
              <a:rPr lang="es-CO" dirty="0" smtClean="0">
                <a:latin typeface="Century Gothic" panose="020B0502020202020204" pitchFamily="34" charset="0"/>
              </a:rPr>
              <a:t>Gasometría Arterial </a:t>
            </a:r>
            <a:endParaRPr lang="es-CO" dirty="0">
              <a:latin typeface="Century Gothic" panose="020B0502020202020204" pitchFamily="34" charset="0"/>
            </a:endParaRPr>
          </a:p>
        </p:txBody>
      </p:sp>
      <p:sp>
        <p:nvSpPr>
          <p:cNvPr id="6" name="Subtítulo 5"/>
          <p:cNvSpPr>
            <a:spLocks noGrp="1"/>
          </p:cNvSpPr>
          <p:nvPr>
            <p:ph type="subTitle" idx="1"/>
          </p:nvPr>
        </p:nvSpPr>
        <p:spPr>
          <a:xfrm>
            <a:off x="480812" y="2683822"/>
            <a:ext cx="3975279" cy="2921409"/>
          </a:xfrm>
        </p:spPr>
        <p:style>
          <a:lnRef idx="1">
            <a:schemeClr val="accent6"/>
          </a:lnRef>
          <a:fillRef idx="2">
            <a:schemeClr val="accent6"/>
          </a:fillRef>
          <a:effectRef idx="1">
            <a:schemeClr val="accent6"/>
          </a:effectRef>
          <a:fontRef idx="minor">
            <a:schemeClr val="dk1"/>
          </a:fontRef>
        </p:style>
        <p:txBody>
          <a:bodyPr>
            <a:normAutofit/>
          </a:bodyPr>
          <a:lstStyle/>
          <a:p>
            <a:endParaRPr lang="es-CO" b="1" dirty="0" smtClean="0">
              <a:latin typeface="Century Gothic" panose="020B0502020202020204" pitchFamily="34" charset="0"/>
            </a:endParaRPr>
          </a:p>
          <a:p>
            <a:endParaRPr lang="es-CO" b="1" dirty="0" smtClean="0">
              <a:latin typeface="Century Gothic" panose="020B0502020202020204" pitchFamily="34" charset="0"/>
            </a:endParaRPr>
          </a:p>
          <a:p>
            <a:r>
              <a:rPr lang="es-CO" b="1" dirty="0" smtClean="0">
                <a:latin typeface="Century Gothic" panose="020B0502020202020204" pitchFamily="34" charset="0"/>
              </a:rPr>
              <a:t>LAURA VANESSA RIVAS MENDOZA </a:t>
            </a:r>
          </a:p>
          <a:p>
            <a:r>
              <a:rPr lang="es-CO" dirty="0" smtClean="0">
                <a:latin typeface="Century Gothic" panose="020B0502020202020204" pitchFamily="34" charset="0"/>
              </a:rPr>
              <a:t>Enfermera especialista en nefrología y urología </a:t>
            </a:r>
          </a:p>
          <a:p>
            <a:endParaRPr lang="es-CO" dirty="0">
              <a:latin typeface="Century Gothic" panose="020B0502020202020204" pitchFamily="34" charset="0"/>
            </a:endParaRPr>
          </a:p>
        </p:txBody>
      </p:sp>
      <p:pic>
        <p:nvPicPr>
          <p:cNvPr id="4" name="Imagen 3"/>
          <p:cNvPicPr>
            <a:picLocks noChangeAspect="1"/>
          </p:cNvPicPr>
          <p:nvPr/>
        </p:nvPicPr>
        <p:blipFill>
          <a:blip r:embed="rId2"/>
          <a:stretch>
            <a:fillRect/>
          </a:stretch>
        </p:blipFill>
        <p:spPr>
          <a:xfrm>
            <a:off x="0" y="0"/>
            <a:ext cx="12192000" cy="926672"/>
          </a:xfrm>
          <a:prstGeom prst="rect">
            <a:avLst/>
          </a:prstGeom>
        </p:spPr>
      </p:pic>
      <p:pic>
        <p:nvPicPr>
          <p:cNvPr id="7" name="Imagen 6"/>
          <p:cNvPicPr>
            <a:picLocks noChangeAspect="1"/>
          </p:cNvPicPr>
          <p:nvPr/>
        </p:nvPicPr>
        <p:blipFill>
          <a:blip r:embed="rId3"/>
          <a:stretch>
            <a:fillRect/>
          </a:stretch>
        </p:blipFill>
        <p:spPr>
          <a:xfrm>
            <a:off x="4675031" y="2601119"/>
            <a:ext cx="6800045" cy="3580740"/>
          </a:xfrm>
          <a:prstGeom prst="rect">
            <a:avLst/>
          </a:prstGeom>
        </p:spPr>
      </p:pic>
    </p:spTree>
    <p:extLst>
      <p:ext uri="{BB962C8B-B14F-4D97-AF65-F5344CB8AC3E}">
        <p14:creationId xmlns:p14="http://schemas.microsoft.com/office/powerpoint/2010/main" val="198054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30310"/>
            <a:ext cx="10515600" cy="660378"/>
          </a:xfrm>
        </p:spPr>
        <p:txBody>
          <a:bodyPr>
            <a:normAutofit fontScale="90000"/>
          </a:bodyPr>
          <a:lstStyle/>
          <a:p>
            <a:r>
              <a:rPr lang="es-CO" dirty="0" smtClean="0">
                <a:latin typeface="Century Gothic" panose="020B0502020202020204" pitchFamily="34" charset="0"/>
              </a:rPr>
              <a:t>AMORTIGUADORES</a:t>
            </a:r>
            <a:endParaRPr lang="es-CO" dirty="0">
              <a:latin typeface="Century Gothic" panose="020B0502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976949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0"/>
            <a:ext cx="12192000" cy="926672"/>
          </a:xfrm>
          <a:prstGeom prst="rect">
            <a:avLst/>
          </a:prstGeom>
        </p:spPr>
      </p:pic>
    </p:spTree>
    <p:extLst>
      <p:ext uri="{BB962C8B-B14F-4D97-AF65-F5344CB8AC3E}">
        <p14:creationId xmlns:p14="http://schemas.microsoft.com/office/powerpoint/2010/main" val="3862263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287891835"/>
              </p:ext>
            </p:extLst>
          </p:nvPr>
        </p:nvGraphicFramePr>
        <p:xfrm>
          <a:off x="-196404" y="1133341"/>
          <a:ext cx="12388404" cy="5108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0"/>
            <a:ext cx="12192000" cy="926672"/>
          </a:xfrm>
          <a:prstGeom prst="rect">
            <a:avLst/>
          </a:prstGeom>
        </p:spPr>
      </p:pic>
    </p:spTree>
    <p:extLst>
      <p:ext uri="{BB962C8B-B14F-4D97-AF65-F5344CB8AC3E}">
        <p14:creationId xmlns:p14="http://schemas.microsoft.com/office/powerpoint/2010/main" val="521818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710464071"/>
              </p:ext>
            </p:extLst>
          </p:nvPr>
        </p:nvGraphicFramePr>
        <p:xfrm>
          <a:off x="-539840" y="926672"/>
          <a:ext cx="12826285" cy="551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0"/>
            <a:ext cx="12192000" cy="926672"/>
          </a:xfrm>
          <a:prstGeom prst="rect">
            <a:avLst/>
          </a:prstGeom>
        </p:spPr>
      </p:pic>
    </p:spTree>
    <p:extLst>
      <p:ext uri="{BB962C8B-B14F-4D97-AF65-F5344CB8AC3E}">
        <p14:creationId xmlns:p14="http://schemas.microsoft.com/office/powerpoint/2010/main" val="2724251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14593" y="1574778"/>
            <a:ext cx="11353666" cy="5032084"/>
          </a:xfrm>
          <a:prstGeom prst="rect">
            <a:avLst/>
          </a:prstGeom>
        </p:spPr>
      </p:pic>
      <p:pic>
        <p:nvPicPr>
          <p:cNvPr id="4" name="Imagen 3"/>
          <p:cNvPicPr>
            <a:picLocks noChangeAspect="1"/>
          </p:cNvPicPr>
          <p:nvPr/>
        </p:nvPicPr>
        <p:blipFill>
          <a:blip r:embed="rId3"/>
          <a:stretch>
            <a:fillRect/>
          </a:stretch>
        </p:blipFill>
        <p:spPr>
          <a:xfrm>
            <a:off x="0" y="0"/>
            <a:ext cx="12192000" cy="926672"/>
          </a:xfrm>
          <a:prstGeom prst="rect">
            <a:avLst/>
          </a:prstGeom>
        </p:spPr>
      </p:pic>
      <p:sp>
        <p:nvSpPr>
          <p:cNvPr id="3" name="Título 2"/>
          <p:cNvSpPr>
            <a:spLocks noGrp="1"/>
          </p:cNvSpPr>
          <p:nvPr>
            <p:ph type="title"/>
          </p:nvPr>
        </p:nvSpPr>
        <p:spPr>
          <a:xfrm>
            <a:off x="838200" y="365126"/>
            <a:ext cx="10515600" cy="974278"/>
          </a:xfrm>
        </p:spPr>
        <p:txBody>
          <a:bodyPr>
            <a:normAutofit fontScale="90000"/>
          </a:bodyPr>
          <a:lstStyle/>
          <a:p>
            <a:pPr lvl="1" algn="l" rtl="0">
              <a:lnSpc>
                <a:spcPct val="90000"/>
              </a:lnSpc>
              <a:spcBef>
                <a:spcPct val="0"/>
              </a:spcBef>
            </a:pPr>
            <a:r>
              <a:rPr lang="es-CO" sz="4000" dirty="0" smtClean="0">
                <a:latin typeface="Century Gothic" panose="020B0502020202020204" pitchFamily="34" charset="0"/>
              </a:rPr>
              <a:t/>
            </a:r>
            <a:br>
              <a:rPr lang="es-CO" sz="4000" dirty="0" smtClean="0">
                <a:latin typeface="Century Gothic" panose="020B0502020202020204" pitchFamily="34" charset="0"/>
              </a:rPr>
            </a:br>
            <a:r>
              <a:rPr lang="es-CO" sz="4000" b="1" dirty="0">
                <a:latin typeface="Century Gothic" panose="020B0502020202020204" pitchFamily="34" charset="0"/>
              </a:rPr>
              <a:t>Gasometría </a:t>
            </a:r>
            <a:r>
              <a:rPr lang="es-CO" sz="4000" b="1" dirty="0" smtClean="0">
                <a:latin typeface="Century Gothic" panose="020B0502020202020204" pitchFamily="34" charset="0"/>
              </a:rPr>
              <a:t>arterial</a:t>
            </a:r>
            <a:endParaRPr lang="es-CO" sz="4000" dirty="0">
              <a:latin typeface="Century Gothic" panose="020B0502020202020204" pitchFamily="34"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979056258"/>
              </p:ext>
            </p:extLst>
          </p:nvPr>
        </p:nvGraphicFramePr>
        <p:xfrm>
          <a:off x="838200" y="1368717"/>
          <a:ext cx="10830059" cy="5328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9587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2" name="Marcador de contenido 1"/>
          <p:cNvSpPr>
            <a:spLocks noGrp="1"/>
          </p:cNvSpPr>
          <p:nvPr>
            <p:ph idx="1"/>
          </p:nvPr>
        </p:nvSpPr>
        <p:spPr/>
        <p:txBody>
          <a:bodyPr/>
          <a:lstStyle/>
          <a:p>
            <a:pPr marL="0" indent="0" algn="ctr">
              <a:buNone/>
            </a:pPr>
            <a:r>
              <a:rPr lang="es-CO" b="1" dirty="0">
                <a:latin typeface="Century Gothic" panose="020B0502020202020204" pitchFamily="34" charset="0"/>
              </a:rPr>
              <a:t>Actividad 1. Indicaciones y contraindicaciones de la gasometría arterial. </a:t>
            </a:r>
            <a:endParaRPr lang="es-CO" dirty="0"/>
          </a:p>
        </p:txBody>
      </p:sp>
      <p:pic>
        <p:nvPicPr>
          <p:cNvPr id="6" name="Imagen 5"/>
          <p:cNvPicPr>
            <a:picLocks noChangeAspect="1"/>
          </p:cNvPicPr>
          <p:nvPr/>
        </p:nvPicPr>
        <p:blipFill>
          <a:blip r:embed="rId3"/>
          <a:stretch>
            <a:fillRect/>
          </a:stretch>
        </p:blipFill>
        <p:spPr>
          <a:xfrm>
            <a:off x="3333750" y="3317853"/>
            <a:ext cx="5423884" cy="2859110"/>
          </a:xfrm>
          <a:prstGeom prst="rect">
            <a:avLst/>
          </a:prstGeom>
        </p:spPr>
      </p:pic>
    </p:spTree>
    <p:extLst>
      <p:ext uri="{BB962C8B-B14F-4D97-AF65-F5344CB8AC3E}">
        <p14:creationId xmlns:p14="http://schemas.microsoft.com/office/powerpoint/2010/main" val="672955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graphicFrame>
        <p:nvGraphicFramePr>
          <p:cNvPr id="3" name="Marcador de contenido 2"/>
          <p:cNvGraphicFramePr>
            <a:graphicFrameLocks noGrp="1"/>
          </p:cNvGraphicFramePr>
          <p:nvPr>
            <p:ph idx="1"/>
            <p:extLst>
              <p:ext uri="{D42A27DB-BD31-4B8C-83A1-F6EECF244321}">
                <p14:modId xmlns:p14="http://schemas.microsoft.com/office/powerpoint/2010/main" val="3586671957"/>
              </p:ext>
            </p:extLst>
          </p:nvPr>
        </p:nvGraphicFramePr>
        <p:xfrm>
          <a:off x="838200" y="1030309"/>
          <a:ext cx="10515600" cy="5177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0598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graphicFrame>
        <p:nvGraphicFramePr>
          <p:cNvPr id="8" name="Marcador de contenido 7"/>
          <p:cNvGraphicFramePr>
            <a:graphicFrameLocks noGrp="1"/>
          </p:cNvGraphicFramePr>
          <p:nvPr>
            <p:ph sz="half" idx="1"/>
            <p:extLst>
              <p:ext uri="{D42A27DB-BD31-4B8C-83A1-F6EECF244321}">
                <p14:modId xmlns:p14="http://schemas.microsoft.com/office/powerpoint/2010/main" val="2241002084"/>
              </p:ext>
            </p:extLst>
          </p:nvPr>
        </p:nvGraphicFramePr>
        <p:xfrm>
          <a:off x="580623" y="1336228"/>
          <a:ext cx="5181600" cy="462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Marcador de contenido 8"/>
          <p:cNvGraphicFramePr>
            <a:graphicFrameLocks noGrp="1"/>
          </p:cNvGraphicFramePr>
          <p:nvPr>
            <p:ph sz="half" idx="2"/>
            <p:extLst>
              <p:ext uri="{D42A27DB-BD31-4B8C-83A1-F6EECF244321}">
                <p14:modId xmlns:p14="http://schemas.microsoft.com/office/powerpoint/2010/main" val="2078688853"/>
              </p:ext>
            </p:extLst>
          </p:nvPr>
        </p:nvGraphicFramePr>
        <p:xfrm>
          <a:off x="6300989" y="1325428"/>
          <a:ext cx="5181600" cy="43155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11936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2" name="Marcador de contenido 1"/>
          <p:cNvSpPr>
            <a:spLocks noGrp="1"/>
          </p:cNvSpPr>
          <p:nvPr>
            <p:ph idx="1"/>
          </p:nvPr>
        </p:nvSpPr>
        <p:spPr/>
        <p:txBody>
          <a:bodyPr/>
          <a:lstStyle/>
          <a:p>
            <a:pPr marL="0" indent="0" algn="ctr">
              <a:buNone/>
            </a:pPr>
            <a:r>
              <a:rPr lang="es-CO" b="1" dirty="0">
                <a:latin typeface="Century Gothic" panose="020B0502020202020204" pitchFamily="34" charset="0"/>
              </a:rPr>
              <a:t>Actividad 2. Realice una revisión  bibliográfica de los parámetros involucrados en la determinación del equilibrio acido base y sus valores de referencia. </a:t>
            </a:r>
          </a:p>
          <a:p>
            <a:pPr marL="0" indent="0">
              <a:buNone/>
            </a:pPr>
            <a:endParaRPr lang="es-CO" dirty="0"/>
          </a:p>
        </p:txBody>
      </p:sp>
      <p:pic>
        <p:nvPicPr>
          <p:cNvPr id="3" name="Imagen 2"/>
          <p:cNvPicPr>
            <a:picLocks noChangeAspect="1"/>
          </p:cNvPicPr>
          <p:nvPr/>
        </p:nvPicPr>
        <p:blipFill>
          <a:blip r:embed="rId3"/>
          <a:stretch>
            <a:fillRect/>
          </a:stretch>
        </p:blipFill>
        <p:spPr>
          <a:xfrm>
            <a:off x="2524125" y="3392487"/>
            <a:ext cx="7143750" cy="3465513"/>
          </a:xfrm>
          <a:prstGeom prst="rect">
            <a:avLst/>
          </a:prstGeom>
        </p:spPr>
      </p:pic>
    </p:spTree>
    <p:extLst>
      <p:ext uri="{BB962C8B-B14F-4D97-AF65-F5344CB8AC3E}">
        <p14:creationId xmlns:p14="http://schemas.microsoft.com/office/powerpoint/2010/main" val="4118971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pic>
        <p:nvPicPr>
          <p:cNvPr id="25602" name="Picture 2" descr="Resultado de imagen para acidosis y alcalosi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000"/>
          <a:stretch/>
        </p:blipFill>
        <p:spPr bwMode="auto">
          <a:xfrm>
            <a:off x="592429" y="1030310"/>
            <a:ext cx="10702344" cy="552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5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graphicFrame>
        <p:nvGraphicFramePr>
          <p:cNvPr id="3" name="Marcador de contenido 2"/>
          <p:cNvGraphicFramePr>
            <a:graphicFrameLocks noGrp="1"/>
          </p:cNvGraphicFramePr>
          <p:nvPr>
            <p:ph idx="1"/>
            <p:extLst>
              <p:ext uri="{D42A27DB-BD31-4B8C-83A1-F6EECF244321}">
                <p14:modId xmlns:p14="http://schemas.microsoft.com/office/powerpoint/2010/main" val="49523366"/>
              </p:ext>
            </p:extLst>
          </p:nvPr>
        </p:nvGraphicFramePr>
        <p:xfrm>
          <a:off x="426076" y="926672"/>
          <a:ext cx="11319456" cy="5538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188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3944" y="926672"/>
            <a:ext cx="10709856" cy="764016"/>
          </a:xfrm>
        </p:spPr>
        <p:txBody>
          <a:bodyPr/>
          <a:lstStyle/>
          <a:p>
            <a:r>
              <a:rPr lang="es-CO" b="1" dirty="0" smtClean="0">
                <a:latin typeface="Century Gothic" panose="020B0502020202020204" pitchFamily="34" charset="0"/>
              </a:rPr>
              <a:t>COMPETENCIAS</a:t>
            </a:r>
            <a:r>
              <a:rPr lang="es-CO" dirty="0" smtClean="0"/>
              <a:t> </a:t>
            </a: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281786741"/>
              </p:ext>
            </p:extLst>
          </p:nvPr>
        </p:nvGraphicFramePr>
        <p:xfrm>
          <a:off x="353095" y="1690688"/>
          <a:ext cx="11431074" cy="4645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0"/>
            <a:ext cx="12192000" cy="926672"/>
          </a:xfrm>
          <a:prstGeom prst="rect">
            <a:avLst/>
          </a:prstGeom>
        </p:spPr>
      </p:pic>
      <p:pic>
        <p:nvPicPr>
          <p:cNvPr id="6" name="Imagen 5"/>
          <p:cNvPicPr>
            <a:picLocks noChangeAspect="1"/>
          </p:cNvPicPr>
          <p:nvPr/>
        </p:nvPicPr>
        <p:blipFill>
          <a:blip r:embed="rId8"/>
          <a:stretch>
            <a:fillRect/>
          </a:stretch>
        </p:blipFill>
        <p:spPr>
          <a:xfrm>
            <a:off x="336527" y="2339293"/>
            <a:ext cx="2143125" cy="1838123"/>
          </a:xfrm>
          <a:prstGeom prst="rect">
            <a:avLst/>
          </a:prstGeom>
        </p:spPr>
      </p:pic>
      <p:pic>
        <p:nvPicPr>
          <p:cNvPr id="7" name="Imagen 6"/>
          <p:cNvPicPr>
            <a:picLocks noChangeAspect="1"/>
          </p:cNvPicPr>
          <p:nvPr/>
        </p:nvPicPr>
        <p:blipFill>
          <a:blip r:embed="rId9"/>
          <a:stretch>
            <a:fillRect/>
          </a:stretch>
        </p:blipFill>
        <p:spPr>
          <a:xfrm>
            <a:off x="5091112" y="1690688"/>
            <a:ext cx="2043784" cy="1297211"/>
          </a:xfrm>
          <a:prstGeom prst="rect">
            <a:avLst/>
          </a:prstGeom>
        </p:spPr>
      </p:pic>
      <p:pic>
        <p:nvPicPr>
          <p:cNvPr id="8" name="Imagen 7"/>
          <p:cNvPicPr>
            <a:picLocks noChangeAspect="1"/>
          </p:cNvPicPr>
          <p:nvPr/>
        </p:nvPicPr>
        <p:blipFill>
          <a:blip r:embed="rId10"/>
          <a:stretch>
            <a:fillRect/>
          </a:stretch>
        </p:blipFill>
        <p:spPr>
          <a:xfrm>
            <a:off x="2678806" y="1853344"/>
            <a:ext cx="2112135" cy="1704975"/>
          </a:xfrm>
          <a:prstGeom prst="rect">
            <a:avLst/>
          </a:prstGeom>
        </p:spPr>
      </p:pic>
    </p:spTree>
    <p:extLst>
      <p:ext uri="{BB962C8B-B14F-4D97-AF65-F5344CB8AC3E}">
        <p14:creationId xmlns:p14="http://schemas.microsoft.com/office/powerpoint/2010/main" val="4194677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5758"/>
            <a:ext cx="12192000" cy="926672"/>
          </a:xfrm>
          <a:prstGeom prst="rect">
            <a:avLst/>
          </a:prstGeom>
        </p:spPr>
      </p:pic>
      <p:graphicFrame>
        <p:nvGraphicFramePr>
          <p:cNvPr id="3" name="Marcador de contenido 2"/>
          <p:cNvGraphicFramePr>
            <a:graphicFrameLocks noGrp="1"/>
          </p:cNvGraphicFramePr>
          <p:nvPr>
            <p:ph idx="1"/>
            <p:extLst>
              <p:ext uri="{D42A27DB-BD31-4B8C-83A1-F6EECF244321}">
                <p14:modId xmlns:p14="http://schemas.microsoft.com/office/powerpoint/2010/main" val="3309926146"/>
              </p:ext>
            </p:extLst>
          </p:nvPr>
        </p:nvGraphicFramePr>
        <p:xfrm>
          <a:off x="838199" y="926672"/>
          <a:ext cx="11061880" cy="5590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9847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92744781"/>
              </p:ext>
            </p:extLst>
          </p:nvPr>
        </p:nvGraphicFramePr>
        <p:xfrm>
          <a:off x="438954" y="926672"/>
          <a:ext cx="11177789" cy="537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6690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473700264"/>
              </p:ext>
            </p:extLst>
          </p:nvPr>
        </p:nvGraphicFramePr>
        <p:xfrm>
          <a:off x="838200" y="1352282"/>
          <a:ext cx="10515600" cy="4798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0889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graphicFrame>
        <p:nvGraphicFramePr>
          <p:cNvPr id="3" name="Marcador de contenido 2"/>
          <p:cNvGraphicFramePr>
            <a:graphicFrameLocks noGrp="1"/>
          </p:cNvGraphicFramePr>
          <p:nvPr>
            <p:ph idx="1"/>
            <p:extLst>
              <p:ext uri="{D42A27DB-BD31-4B8C-83A1-F6EECF244321}">
                <p14:modId xmlns:p14="http://schemas.microsoft.com/office/powerpoint/2010/main" val="2619999550"/>
              </p:ext>
            </p:extLst>
          </p:nvPr>
        </p:nvGraphicFramePr>
        <p:xfrm>
          <a:off x="838200" y="1390918"/>
          <a:ext cx="10515600" cy="4786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888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graphicFrame>
        <p:nvGraphicFramePr>
          <p:cNvPr id="3" name="Marcador de contenido 2"/>
          <p:cNvGraphicFramePr>
            <a:graphicFrameLocks noGrp="1"/>
          </p:cNvGraphicFramePr>
          <p:nvPr>
            <p:ph idx="1"/>
            <p:extLst>
              <p:ext uri="{D42A27DB-BD31-4B8C-83A1-F6EECF244321}">
                <p14:modId xmlns:p14="http://schemas.microsoft.com/office/powerpoint/2010/main" val="3133358421"/>
              </p:ext>
            </p:extLst>
          </p:nvPr>
        </p:nvGraphicFramePr>
        <p:xfrm>
          <a:off x="838200" y="926672"/>
          <a:ext cx="10515600" cy="5250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800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2" name="Marcador de contenido 1"/>
          <p:cNvSpPr>
            <a:spLocks noGrp="1"/>
          </p:cNvSpPr>
          <p:nvPr>
            <p:ph idx="1"/>
          </p:nvPr>
        </p:nvSpPr>
        <p:spPr>
          <a:xfrm>
            <a:off x="838200" y="1609859"/>
            <a:ext cx="10515600" cy="4567104"/>
          </a:xfrm>
        </p:spPr>
        <p:txBody>
          <a:bodyPr/>
          <a:lstStyle/>
          <a:p>
            <a:pPr marL="0" indent="0" algn="ctr">
              <a:buNone/>
            </a:pPr>
            <a:r>
              <a:rPr lang="es-CO" b="1" dirty="0">
                <a:latin typeface="Century Gothic" panose="020B0502020202020204" pitchFamily="34" charset="0"/>
              </a:rPr>
              <a:t>Actividad 3. Consultar en que consiste el test de Allen y su importancia para la  extracción de muestra de sangre arterial. En que consiste la técnica de puncion arterial simple. </a:t>
            </a:r>
          </a:p>
          <a:p>
            <a:endParaRPr lang="es-CO" dirty="0"/>
          </a:p>
        </p:txBody>
      </p:sp>
      <p:pic>
        <p:nvPicPr>
          <p:cNvPr id="3" name="Imagen 2"/>
          <p:cNvPicPr>
            <a:picLocks noChangeAspect="1"/>
          </p:cNvPicPr>
          <p:nvPr/>
        </p:nvPicPr>
        <p:blipFill rotWithShape="1">
          <a:blip r:embed="rId3"/>
          <a:srcRect l="28626" r="25951"/>
          <a:stretch/>
        </p:blipFill>
        <p:spPr>
          <a:xfrm>
            <a:off x="4456090" y="3345734"/>
            <a:ext cx="3142445" cy="3204564"/>
          </a:xfrm>
          <a:prstGeom prst="rect">
            <a:avLst/>
          </a:prstGeom>
        </p:spPr>
      </p:pic>
    </p:spTree>
    <p:extLst>
      <p:ext uri="{BB962C8B-B14F-4D97-AF65-F5344CB8AC3E}">
        <p14:creationId xmlns:p14="http://schemas.microsoft.com/office/powerpoint/2010/main" val="955277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3" name="Título 2"/>
          <p:cNvSpPr>
            <a:spLocks noGrp="1"/>
          </p:cNvSpPr>
          <p:nvPr>
            <p:ph type="title"/>
          </p:nvPr>
        </p:nvSpPr>
        <p:spPr>
          <a:xfrm>
            <a:off x="838200" y="926672"/>
            <a:ext cx="10515600" cy="764016"/>
          </a:xfrm>
          <a:solidFill>
            <a:schemeClr val="accent2"/>
          </a:solidFill>
        </p:spPr>
        <p:txBody>
          <a:bodyPr/>
          <a:lstStyle/>
          <a:p>
            <a:r>
              <a:rPr lang="es-CO" dirty="0" smtClean="0">
                <a:latin typeface="Century Gothic" panose="020B0502020202020204" pitchFamily="34" charset="0"/>
              </a:rPr>
              <a:t>Test de Allen </a:t>
            </a:r>
            <a:endParaRPr lang="es-CO" dirty="0">
              <a:latin typeface="Century Gothic" panose="020B0502020202020204" pitchFamily="34" charset="0"/>
            </a:endParaRPr>
          </a:p>
        </p:txBody>
      </p:sp>
      <p:pic>
        <p:nvPicPr>
          <p:cNvPr id="14338" name="Picture 2" descr="Resultado de imagen para test de allen"/>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1" y="1825625"/>
            <a:ext cx="10515600" cy="453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43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pic>
        <p:nvPicPr>
          <p:cNvPr id="3" name="Marcador de contenido 2"/>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88643" y="1146220"/>
            <a:ext cx="10779616" cy="5383369"/>
          </a:xfrm>
          <a:prstGeom prst="rect">
            <a:avLst/>
          </a:prstGeom>
        </p:spPr>
      </p:pic>
    </p:spTree>
    <p:extLst>
      <p:ext uri="{BB962C8B-B14F-4D97-AF65-F5344CB8AC3E}">
        <p14:creationId xmlns:p14="http://schemas.microsoft.com/office/powerpoint/2010/main" val="858207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5" name="Título 4"/>
          <p:cNvSpPr>
            <a:spLocks noGrp="1"/>
          </p:cNvSpPr>
          <p:nvPr>
            <p:ph type="title"/>
          </p:nvPr>
        </p:nvSpPr>
        <p:spPr>
          <a:xfrm>
            <a:off x="838200" y="926672"/>
            <a:ext cx="5511085" cy="389334"/>
          </a:xfrm>
        </p:spPr>
        <p:txBody>
          <a:bodyPr>
            <a:normAutofit fontScale="90000"/>
          </a:bodyPr>
          <a:lstStyle/>
          <a:p>
            <a:r>
              <a:rPr lang="es-CO" dirty="0" smtClean="0"/>
              <a:t/>
            </a:r>
            <a:br>
              <a:rPr lang="es-CO" dirty="0" smtClean="0"/>
            </a:br>
            <a:r>
              <a:rPr lang="es-CO"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A</a:t>
            </a:r>
            <a:r>
              <a:rPr lang="es-CO" dirty="0" smtClean="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cidosis </a:t>
            </a:r>
            <a:r>
              <a:rPr lang="es-CO"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M</a:t>
            </a:r>
            <a:r>
              <a:rPr lang="es-CO" dirty="0" smtClean="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etábolica </a:t>
            </a:r>
            <a:endParaRPr lang="es-CO"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Marcador de contenido 5"/>
          <p:cNvSpPr>
            <a:spLocks noGrp="1"/>
          </p:cNvSpPr>
          <p:nvPr>
            <p:ph idx="1"/>
          </p:nvPr>
        </p:nvSpPr>
        <p:spPr/>
        <p:txBody>
          <a:bodyPr/>
          <a:lstStyle/>
          <a:p>
            <a:endParaRPr lang="es-CO" dirty="0"/>
          </a:p>
        </p:txBody>
      </p:sp>
      <p:sp>
        <p:nvSpPr>
          <p:cNvPr id="7" name="Rectángulo 6"/>
          <p:cNvSpPr/>
          <p:nvPr/>
        </p:nvSpPr>
        <p:spPr>
          <a:xfrm>
            <a:off x="838200" y="1744382"/>
            <a:ext cx="4353059" cy="1396263"/>
          </a:xfrm>
          <a:prstGeom prst="rect">
            <a:avLst/>
          </a:prstGeom>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a:solidFill>
                  <a:schemeClr val="accent6">
                    <a:lumMod val="50000"/>
                  </a:schemeClr>
                </a:solidFill>
                <a:latin typeface="Century Gothic" panose="020B0502020202020204" pitchFamily="34" charset="0"/>
              </a:rPr>
              <a:t>caracterizado por un incremento en la acidez del plasma sanguíneo y es, por lo general, una manifestación de trastornos metabólicos en el organismo.</a:t>
            </a:r>
          </a:p>
        </p:txBody>
      </p:sp>
      <p:cxnSp>
        <p:nvCxnSpPr>
          <p:cNvPr id="9" name="Conector recto de flecha 8"/>
          <p:cNvCxnSpPr>
            <a:stCxn id="7" idx="3"/>
          </p:cNvCxnSpPr>
          <p:nvPr/>
        </p:nvCxnSpPr>
        <p:spPr>
          <a:xfrm flipV="1">
            <a:off x="5191259" y="2442513"/>
            <a:ext cx="963244" cy="1"/>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1" name="Rectángulo 10"/>
          <p:cNvSpPr/>
          <p:nvPr/>
        </p:nvSpPr>
        <p:spPr>
          <a:xfrm>
            <a:off x="6154502" y="1189298"/>
            <a:ext cx="5452583" cy="224331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endParaRPr lang="es-CO" dirty="0" smtClean="0">
              <a:latin typeface="Century Gothic" panose="020B0502020202020204" pitchFamily="34" charset="0"/>
            </a:endParaRPr>
          </a:p>
          <a:p>
            <a:endParaRPr lang="es-CO" dirty="0">
              <a:latin typeface="Century Gothic" panose="020B0502020202020204" pitchFamily="34" charset="0"/>
            </a:endParaRPr>
          </a:p>
          <a:p>
            <a:r>
              <a:rPr lang="es-CO" dirty="0" smtClean="0">
                <a:latin typeface="Century Gothic" panose="020B0502020202020204" pitchFamily="34" charset="0"/>
              </a:rPr>
              <a:t>Aumento </a:t>
            </a:r>
            <a:r>
              <a:rPr lang="es-CO" dirty="0">
                <a:latin typeface="Century Gothic" panose="020B0502020202020204" pitchFamily="34" charset="0"/>
              </a:rPr>
              <a:t>de la producción de ácido o ingestión de </a:t>
            </a:r>
            <a:r>
              <a:rPr lang="es-CO" dirty="0" smtClean="0">
                <a:latin typeface="Century Gothic" panose="020B0502020202020204" pitchFamily="34" charset="0"/>
              </a:rPr>
              <a:t>ácido, Disminución </a:t>
            </a:r>
            <a:r>
              <a:rPr lang="es-CO" dirty="0">
                <a:latin typeface="Century Gothic" panose="020B0502020202020204" pitchFamily="34" charset="0"/>
              </a:rPr>
              <a:t>de la excreción de </a:t>
            </a:r>
            <a:r>
              <a:rPr lang="es-CO" dirty="0" smtClean="0">
                <a:latin typeface="Century Gothic" panose="020B0502020202020204" pitchFamily="34" charset="0"/>
              </a:rPr>
              <a:t>ácido, Pérdidas </a:t>
            </a:r>
            <a:r>
              <a:rPr lang="es-CO" dirty="0">
                <a:latin typeface="Century Gothic" panose="020B0502020202020204" pitchFamily="34" charset="0"/>
              </a:rPr>
              <a:t>gastrointestinales o renales de HCO</a:t>
            </a:r>
            <a:r>
              <a:rPr lang="es-CO" baseline="-25000" dirty="0">
                <a:latin typeface="Century Gothic" panose="020B0502020202020204" pitchFamily="34" charset="0"/>
              </a:rPr>
              <a:t>3</a:t>
            </a:r>
            <a:r>
              <a:rPr lang="es-CO" baseline="30000" dirty="0" smtClean="0">
                <a:latin typeface="Century Gothic" panose="020B0502020202020204" pitchFamily="34" charset="0"/>
              </a:rPr>
              <a:t>−</a:t>
            </a:r>
          </a:p>
          <a:p>
            <a:r>
              <a:rPr lang="es-CO" dirty="0">
                <a:latin typeface="Century Gothic" panose="020B0502020202020204" pitchFamily="34" charset="0"/>
              </a:rPr>
              <a:t>Pérdida gastrointestinal o renal de HCO</a:t>
            </a:r>
            <a:r>
              <a:rPr lang="es-CO" baseline="-25000" dirty="0">
                <a:latin typeface="Century Gothic" panose="020B0502020202020204" pitchFamily="34" charset="0"/>
              </a:rPr>
              <a:t>3</a:t>
            </a:r>
            <a:r>
              <a:rPr lang="es-CO" baseline="30000" dirty="0" smtClean="0">
                <a:latin typeface="Century Gothic" panose="020B0502020202020204" pitchFamily="34" charset="0"/>
              </a:rPr>
              <a:t>−</a:t>
            </a:r>
            <a:r>
              <a:rPr lang="es-CO" dirty="0" smtClean="0">
                <a:latin typeface="Century Gothic" panose="020B0502020202020204" pitchFamily="34" charset="0"/>
              </a:rPr>
              <a:t>, Compromiso </a:t>
            </a:r>
            <a:r>
              <a:rPr lang="es-CO" dirty="0">
                <a:latin typeface="Century Gothic" panose="020B0502020202020204" pitchFamily="34" charset="0"/>
              </a:rPr>
              <a:t>de la excreción renal de </a:t>
            </a:r>
            <a:r>
              <a:rPr lang="es-CO" dirty="0" smtClean="0">
                <a:latin typeface="Century Gothic" panose="020B0502020202020204" pitchFamily="34" charset="0"/>
              </a:rPr>
              <a:t>ácido.</a:t>
            </a:r>
            <a:endParaRPr lang="es-CO" dirty="0">
              <a:latin typeface="Century Gothic" panose="020B0502020202020204" pitchFamily="34" charset="0"/>
            </a:endParaRPr>
          </a:p>
          <a:p>
            <a:endParaRPr lang="es-CO" dirty="0"/>
          </a:p>
          <a:p>
            <a:pPr algn="ctr"/>
            <a:endParaRPr lang="es-CO" dirty="0"/>
          </a:p>
        </p:txBody>
      </p:sp>
      <p:cxnSp>
        <p:nvCxnSpPr>
          <p:cNvPr id="13" name="Conector recto de flecha 12"/>
          <p:cNvCxnSpPr/>
          <p:nvPr/>
        </p:nvCxnSpPr>
        <p:spPr>
          <a:xfrm flipH="1">
            <a:off x="3000777" y="3140645"/>
            <a:ext cx="1074" cy="251843"/>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4" name="Rectángulo 13"/>
          <p:cNvSpPr/>
          <p:nvPr/>
        </p:nvSpPr>
        <p:spPr>
          <a:xfrm>
            <a:off x="838200" y="3383524"/>
            <a:ext cx="4404037" cy="197463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O" sz="2000" dirty="0">
                <a:latin typeface="Century Gothic" panose="020B0502020202020204" pitchFamily="34" charset="0"/>
              </a:rPr>
              <a:t>La acidemia más grave (pH &lt; 7,1) puede provocar náuseas, vómitos y malestar </a:t>
            </a:r>
            <a:r>
              <a:rPr lang="es-CO" sz="2000" dirty="0" smtClean="0">
                <a:latin typeface="Century Gothic" panose="020B0502020202020204" pitchFamily="34" charset="0"/>
              </a:rPr>
              <a:t>general, </a:t>
            </a:r>
            <a:r>
              <a:rPr lang="es-CO" sz="2000" dirty="0">
                <a:latin typeface="Century Gothic" panose="020B0502020202020204" pitchFamily="34" charset="0"/>
              </a:rPr>
              <a:t>hiperpnea (respiraciones profundas y prolongadas con frecuencia </a:t>
            </a:r>
            <a:r>
              <a:rPr lang="es-CO" sz="2000" dirty="0" smtClean="0">
                <a:latin typeface="Century Gothic" panose="020B0502020202020204" pitchFamily="34" charset="0"/>
              </a:rPr>
              <a:t>normal.</a:t>
            </a:r>
            <a:endParaRPr lang="es-CO" sz="2000" dirty="0">
              <a:latin typeface="Century Gothic" panose="020B0502020202020204" pitchFamily="34" charset="0"/>
            </a:endParaRPr>
          </a:p>
        </p:txBody>
      </p:sp>
      <p:cxnSp>
        <p:nvCxnSpPr>
          <p:cNvPr id="16" name="Conector recto de flecha 15"/>
          <p:cNvCxnSpPr>
            <a:stCxn id="7" idx="3"/>
          </p:cNvCxnSpPr>
          <p:nvPr/>
        </p:nvCxnSpPr>
        <p:spPr>
          <a:xfrm>
            <a:off x="5191259" y="2442514"/>
            <a:ext cx="941254" cy="2232517"/>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Rectángulo 20"/>
          <p:cNvSpPr/>
          <p:nvPr/>
        </p:nvSpPr>
        <p:spPr>
          <a:xfrm>
            <a:off x="6154503" y="3571707"/>
            <a:ext cx="5452582" cy="1519708"/>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Wingdings" panose="05000000000000000000" pitchFamily="2" charset="2"/>
              <a:buChar char="ü"/>
            </a:pPr>
            <a:r>
              <a:rPr lang="es-CO" dirty="0">
                <a:latin typeface="Century Gothic" panose="020B0502020202020204" pitchFamily="34" charset="0"/>
              </a:rPr>
              <a:t>Tratamiento de la causa</a:t>
            </a:r>
          </a:p>
          <a:p>
            <a:pPr marL="285750" indent="-285750">
              <a:buFont typeface="Wingdings" panose="05000000000000000000" pitchFamily="2" charset="2"/>
              <a:buChar char="ü"/>
            </a:pPr>
            <a:r>
              <a:rPr lang="es-CO" dirty="0">
                <a:latin typeface="Century Gothic" panose="020B0502020202020204" pitchFamily="34" charset="0"/>
              </a:rPr>
              <a:t>Bicarbonato de sodio (NaHCO</a:t>
            </a:r>
            <a:r>
              <a:rPr lang="es-CO" baseline="-25000" dirty="0">
                <a:latin typeface="Century Gothic" panose="020B0502020202020204" pitchFamily="34" charset="0"/>
              </a:rPr>
              <a:t>3</a:t>
            </a:r>
            <a:r>
              <a:rPr lang="es-CO" dirty="0">
                <a:latin typeface="Century Gothic" panose="020B0502020202020204" pitchFamily="34" charset="0"/>
              </a:rPr>
              <a:t>) principalmente para la acidemia grave, administrar con precaución</a:t>
            </a:r>
          </a:p>
          <a:p>
            <a:pPr algn="ctr"/>
            <a:endParaRPr lang="es-CO" dirty="0"/>
          </a:p>
        </p:txBody>
      </p:sp>
      <p:sp>
        <p:nvSpPr>
          <p:cNvPr id="25" name="Abrir llave 24"/>
          <p:cNvSpPr/>
          <p:nvPr/>
        </p:nvSpPr>
        <p:spPr>
          <a:xfrm rot="5400000">
            <a:off x="8663200" y="2696052"/>
            <a:ext cx="360607" cy="5378004"/>
          </a:xfrm>
          <a:prstGeom prst="leftBrace">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O"/>
          </a:p>
        </p:txBody>
      </p:sp>
      <p:sp>
        <p:nvSpPr>
          <p:cNvPr id="26" name="Rectángulo 25"/>
          <p:cNvSpPr/>
          <p:nvPr/>
        </p:nvSpPr>
        <p:spPr>
          <a:xfrm>
            <a:off x="838200" y="5565357"/>
            <a:ext cx="10768885" cy="106295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O" dirty="0">
                <a:latin typeface="Century Gothic" panose="020B0502020202020204" pitchFamily="34" charset="0"/>
              </a:rPr>
              <a:t>1) Se estimula la ventilación en cuestión de minutos </a:t>
            </a:r>
            <a:r>
              <a:rPr lang="es-CO" dirty="0" smtClean="0">
                <a:latin typeface="Century Gothic" panose="020B0502020202020204" pitchFamily="34" charset="0"/>
              </a:rPr>
              <a:t>(hiperventilación). </a:t>
            </a:r>
            <a:r>
              <a:rPr lang="es-CO" dirty="0">
                <a:latin typeface="Century Gothic" panose="020B0502020202020204" pitchFamily="34" charset="0"/>
              </a:rPr>
              <a:t>2)El riñón responde a la acumulación neta de ácido mediante el aumento de la reabsorción de HCO3-- en el túbulo proximal y la rama ascendente gruesa, y 3) Se aumenta la producción del tampón amoníaco</a:t>
            </a:r>
          </a:p>
        </p:txBody>
      </p:sp>
    </p:spTree>
    <p:extLst>
      <p:ext uri="{BB962C8B-B14F-4D97-AF65-F5344CB8AC3E}">
        <p14:creationId xmlns:p14="http://schemas.microsoft.com/office/powerpoint/2010/main" val="3851281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3" name="Título 2"/>
          <p:cNvSpPr>
            <a:spLocks noGrp="1"/>
          </p:cNvSpPr>
          <p:nvPr>
            <p:ph type="title"/>
          </p:nvPr>
        </p:nvSpPr>
        <p:spPr/>
        <p:txBody>
          <a:bodyPr/>
          <a:lstStyle/>
          <a:p>
            <a:r>
              <a:rPr lang="es-CO" dirty="0" smtClean="0">
                <a:latin typeface="Century Gothic" panose="020B0502020202020204" pitchFamily="34" charset="0"/>
              </a:rPr>
              <a:t/>
            </a:r>
            <a:br>
              <a:rPr lang="es-CO" dirty="0" smtClean="0">
                <a:latin typeface="Century Gothic" panose="020B0502020202020204" pitchFamily="34" charset="0"/>
              </a:rPr>
            </a:br>
            <a:r>
              <a:rPr lang="es-CO" dirty="0" smtClean="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Acidosis respiratoria </a:t>
            </a:r>
            <a:endParaRPr lang="es-CO"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Marcador de contenido 4"/>
          <p:cNvSpPr>
            <a:spLocks noGrp="1"/>
          </p:cNvSpPr>
          <p:nvPr>
            <p:ph idx="1"/>
          </p:nvPr>
        </p:nvSpPr>
        <p:spPr/>
        <p:txBody>
          <a:bodyPr/>
          <a:lstStyle/>
          <a:p>
            <a:endParaRPr lang="es-CO" dirty="0"/>
          </a:p>
        </p:txBody>
      </p:sp>
      <p:sp>
        <p:nvSpPr>
          <p:cNvPr id="6" name="Rectángulo 5"/>
          <p:cNvSpPr/>
          <p:nvPr/>
        </p:nvSpPr>
        <p:spPr>
          <a:xfrm>
            <a:off x="6456015" y="1071312"/>
            <a:ext cx="5294313" cy="1566863"/>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latin typeface="Century Gothic" panose="020B0502020202020204" pitchFamily="34" charset="0"/>
              </a:rPr>
              <a:t>La causa es una disminución de la frecuencia respiratoria y/o el volumen (hipoventilación), en forma típica debido a un trastorno en el sistema nervioso central (SNC), los pulmones o iatrogénico.</a:t>
            </a:r>
          </a:p>
        </p:txBody>
      </p:sp>
      <p:sp>
        <p:nvSpPr>
          <p:cNvPr id="7" name="Rectángulo 6"/>
          <p:cNvSpPr/>
          <p:nvPr/>
        </p:nvSpPr>
        <p:spPr>
          <a:xfrm>
            <a:off x="838200" y="1725943"/>
            <a:ext cx="4429259" cy="1924788"/>
          </a:xfrm>
          <a:prstGeom prst="rect">
            <a:avLst/>
          </a:prstGeom>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smtClean="0">
                <a:solidFill>
                  <a:schemeClr val="accent6">
                    <a:lumMod val="50000"/>
                  </a:schemeClr>
                </a:solidFill>
                <a:latin typeface="Century Gothic" panose="020B0502020202020204" pitchFamily="34" charset="0"/>
              </a:rPr>
              <a:t>Disminución </a:t>
            </a:r>
            <a:r>
              <a:rPr lang="es-CO" dirty="0">
                <a:solidFill>
                  <a:schemeClr val="accent6">
                    <a:lumMod val="50000"/>
                  </a:schemeClr>
                </a:solidFill>
                <a:latin typeface="Century Gothic" panose="020B0502020202020204" pitchFamily="34" charset="0"/>
              </a:rPr>
              <a:t>en la frecuencia de las respiraciones o hipoventilación, provoca una concentración creciente del dióxido de carbono en el plasma sanguíneo y la consecuente disminución del pH de la sangre</a:t>
            </a:r>
          </a:p>
        </p:txBody>
      </p:sp>
      <p:cxnSp>
        <p:nvCxnSpPr>
          <p:cNvPr id="9" name="Conector recto de flecha 8"/>
          <p:cNvCxnSpPr/>
          <p:nvPr/>
        </p:nvCxnSpPr>
        <p:spPr>
          <a:xfrm flipV="1">
            <a:off x="5267459" y="1854744"/>
            <a:ext cx="1211128" cy="7543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7" idx="3"/>
          </p:cNvCxnSpPr>
          <p:nvPr/>
        </p:nvCxnSpPr>
        <p:spPr>
          <a:xfrm>
            <a:off x="5267459" y="2688337"/>
            <a:ext cx="1094704" cy="13420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6362163" y="2930167"/>
            <a:ext cx="5410737" cy="18545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latin typeface="Century Gothic" panose="020B0502020202020204" pitchFamily="34" charset="0"/>
              </a:rPr>
              <a:t>puede ser aguda o </a:t>
            </a:r>
            <a:r>
              <a:rPr lang="es-CO" dirty="0" smtClean="0">
                <a:latin typeface="Century Gothic" panose="020B0502020202020204" pitchFamily="34" charset="0"/>
              </a:rPr>
              <a:t>crónica, </a:t>
            </a:r>
            <a:r>
              <a:rPr lang="es-CO" dirty="0">
                <a:latin typeface="Century Gothic" panose="020B0502020202020204" pitchFamily="34" charset="0"/>
              </a:rPr>
              <a:t>La forma crónica es asintomática, pero la forma aguda o su agravamiento provoca cefalea, confusión y somnolencia. Los signos asociados incluyen temblores, contracciones mioclónicas</a:t>
            </a:r>
          </a:p>
        </p:txBody>
      </p:sp>
      <p:cxnSp>
        <p:nvCxnSpPr>
          <p:cNvPr id="14" name="Conector recto de flecha 13"/>
          <p:cNvCxnSpPr/>
          <p:nvPr/>
        </p:nvCxnSpPr>
        <p:spPr>
          <a:xfrm>
            <a:off x="3052829" y="3650731"/>
            <a:ext cx="0" cy="2704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768160" y="3956442"/>
            <a:ext cx="5104863" cy="241633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latin typeface="Century Gothic" panose="020B0502020202020204" pitchFamily="34" charset="0"/>
              </a:rPr>
              <a:t>La ventilación es influenciada y regulada por los </a:t>
            </a:r>
            <a:r>
              <a:rPr lang="es-CO" dirty="0" err="1">
                <a:latin typeface="Century Gothic" panose="020B0502020202020204" pitchFamily="34" charset="0"/>
              </a:rPr>
              <a:t>quimioreceptores</a:t>
            </a:r>
            <a:r>
              <a:rPr lang="es-CO" dirty="0">
                <a:latin typeface="Century Gothic" panose="020B0502020202020204" pitchFamily="34" charset="0"/>
              </a:rPr>
              <a:t> para la PaCO2, PaO2 y del pH ubicados en el tronco encefálico y en las arterias aorta y carótidas, así como por impulsos neurales de los receptores de estiramiento en el pulmón así como impulsos de la corteza cerebral. El fracaso ventilatorio aumenta rápidamente la PaCO2.</a:t>
            </a:r>
          </a:p>
        </p:txBody>
      </p:sp>
      <p:cxnSp>
        <p:nvCxnSpPr>
          <p:cNvPr id="17" name="Conector recto de flecha 16"/>
          <p:cNvCxnSpPr>
            <a:stCxn id="12" idx="2"/>
          </p:cNvCxnSpPr>
          <p:nvPr/>
        </p:nvCxnSpPr>
        <p:spPr>
          <a:xfrm flipH="1">
            <a:off x="9066727" y="4784725"/>
            <a:ext cx="805" cy="368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6362163" y="5154969"/>
            <a:ext cx="5410737" cy="12060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2000" dirty="0">
                <a:latin typeface="Century Gothic" panose="020B0502020202020204" pitchFamily="34" charset="0"/>
              </a:rPr>
              <a:t>Ventilación adecuada</a:t>
            </a:r>
          </a:p>
          <a:p>
            <a:pPr algn="ctr"/>
            <a:r>
              <a:rPr lang="es-CO" sz="2000" dirty="0">
                <a:latin typeface="Century Gothic" panose="020B0502020202020204" pitchFamily="34" charset="0"/>
              </a:rPr>
              <a:t>El bicarbonato de sodio (NaHCO</a:t>
            </a:r>
            <a:r>
              <a:rPr lang="es-CO" sz="2000" baseline="-25000" dirty="0">
                <a:latin typeface="Century Gothic" panose="020B0502020202020204" pitchFamily="34" charset="0"/>
              </a:rPr>
              <a:t>3</a:t>
            </a:r>
            <a:r>
              <a:rPr lang="es-CO" sz="2000" dirty="0">
                <a:latin typeface="Century Gothic" panose="020B0502020202020204" pitchFamily="34" charset="0"/>
              </a:rPr>
              <a:t>) casi siempre está contraindicado</a:t>
            </a:r>
          </a:p>
          <a:p>
            <a:pPr algn="ctr"/>
            <a:endParaRPr lang="es-CO" dirty="0"/>
          </a:p>
        </p:txBody>
      </p:sp>
    </p:spTree>
    <p:extLst>
      <p:ext uri="{BB962C8B-B14F-4D97-AF65-F5344CB8AC3E}">
        <p14:creationId xmlns:p14="http://schemas.microsoft.com/office/powerpoint/2010/main" val="3888561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26672"/>
            <a:ext cx="10515600" cy="764016"/>
          </a:xfrm>
        </p:spPr>
        <p:txBody>
          <a:bodyPr/>
          <a:lstStyle/>
          <a:p>
            <a:r>
              <a:rPr lang="es-CO" b="1" dirty="0" smtClean="0">
                <a:latin typeface="Century Gothic" panose="020B0502020202020204" pitchFamily="34" charset="0"/>
              </a:rPr>
              <a:t>Ejes temáticos </a:t>
            </a:r>
            <a:endParaRPr lang="es-CO" b="1" dirty="0">
              <a:latin typeface="Century Gothic" panose="020B0502020202020204" pitchFamily="34" charset="0"/>
            </a:endParaRPr>
          </a:p>
        </p:txBody>
      </p:sp>
      <p:sp>
        <p:nvSpPr>
          <p:cNvPr id="3" name="Marcador de contenido 2"/>
          <p:cNvSpPr>
            <a:spLocks noGrp="1"/>
          </p:cNvSpPr>
          <p:nvPr>
            <p:ph idx="1"/>
          </p:nvPr>
        </p:nvSpPr>
        <p:spPr>
          <a:xfrm>
            <a:off x="838200" y="1825625"/>
            <a:ext cx="6489879" cy="435133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514350" indent="-514350">
              <a:buFont typeface="+mj-lt"/>
              <a:buAutoNum type="arabicPeriod"/>
            </a:pPr>
            <a:r>
              <a:rPr lang="es-CO" dirty="0">
                <a:latin typeface="Century Gothic" panose="020B0502020202020204" pitchFamily="34" charset="0"/>
              </a:rPr>
              <a:t>Generalidades de la gasometría arterial/ equilibrio acido base </a:t>
            </a:r>
          </a:p>
          <a:p>
            <a:pPr marL="514350" indent="-514350">
              <a:buFont typeface="+mj-lt"/>
              <a:buAutoNum type="arabicPeriod"/>
            </a:pPr>
            <a:r>
              <a:rPr lang="es-CO" dirty="0">
                <a:latin typeface="Century Gothic" panose="020B0502020202020204" pitchFamily="34" charset="0"/>
              </a:rPr>
              <a:t>Indicaciones  y contraindicaciones de la gasometría arterial</a:t>
            </a:r>
          </a:p>
          <a:p>
            <a:pPr marL="514350" indent="-514350">
              <a:buFont typeface="+mj-lt"/>
              <a:buAutoNum type="arabicPeriod"/>
            </a:pPr>
            <a:r>
              <a:rPr lang="es-CO" dirty="0">
                <a:latin typeface="Century Gothic" panose="020B0502020202020204" pitchFamily="34" charset="0"/>
              </a:rPr>
              <a:t>Principales parámetros involucrados en el equilibrio acido base/ valores de referencia.</a:t>
            </a:r>
          </a:p>
          <a:p>
            <a:pPr marL="514350" indent="-514350">
              <a:buFont typeface="+mj-lt"/>
              <a:buAutoNum type="arabicPeriod"/>
            </a:pPr>
            <a:r>
              <a:rPr lang="es-CO" dirty="0">
                <a:latin typeface="Century Gothic" panose="020B0502020202020204" pitchFamily="34" charset="0"/>
              </a:rPr>
              <a:t>Técnica de toma de muestra para gases arteriales.</a:t>
            </a:r>
          </a:p>
          <a:p>
            <a:pPr marL="514350" indent="-514350">
              <a:buFont typeface="+mj-lt"/>
              <a:buAutoNum type="arabicPeriod"/>
            </a:pPr>
            <a:r>
              <a:rPr lang="es-CO" dirty="0">
                <a:latin typeface="Century Gothic" panose="020B0502020202020204" pitchFamily="34" charset="0"/>
              </a:rPr>
              <a:t>Interpretación de los gases arteriales </a:t>
            </a:r>
          </a:p>
          <a:p>
            <a:pPr marL="514350" indent="-514350">
              <a:buFont typeface="+mj-lt"/>
              <a:buAutoNum type="arabicPeriod"/>
            </a:pPr>
            <a:r>
              <a:rPr lang="es-CO" dirty="0">
                <a:latin typeface="Century Gothic" panose="020B0502020202020204" pitchFamily="34" charset="0"/>
              </a:rPr>
              <a:t>Trastornos ácido bases respiratorios y metabólicos</a:t>
            </a:r>
          </a:p>
        </p:txBody>
      </p:sp>
      <p:pic>
        <p:nvPicPr>
          <p:cNvPr id="4" name="Imagen 3"/>
          <p:cNvPicPr>
            <a:picLocks noChangeAspect="1"/>
          </p:cNvPicPr>
          <p:nvPr/>
        </p:nvPicPr>
        <p:blipFill>
          <a:blip r:embed="rId2"/>
          <a:stretch>
            <a:fillRect/>
          </a:stretch>
        </p:blipFill>
        <p:spPr>
          <a:xfrm>
            <a:off x="0" y="0"/>
            <a:ext cx="12192000" cy="926672"/>
          </a:xfrm>
          <a:prstGeom prst="rect">
            <a:avLst/>
          </a:prstGeom>
        </p:spPr>
      </p:pic>
      <p:pic>
        <p:nvPicPr>
          <p:cNvPr id="6" name="Imagen 5"/>
          <p:cNvPicPr>
            <a:picLocks noChangeAspect="1"/>
          </p:cNvPicPr>
          <p:nvPr/>
        </p:nvPicPr>
        <p:blipFill>
          <a:blip r:embed="rId3"/>
          <a:stretch>
            <a:fillRect/>
          </a:stretch>
        </p:blipFill>
        <p:spPr>
          <a:xfrm>
            <a:off x="7508382" y="1690688"/>
            <a:ext cx="4404575" cy="5167312"/>
          </a:xfrm>
          <a:prstGeom prst="rect">
            <a:avLst/>
          </a:prstGeom>
        </p:spPr>
      </p:pic>
    </p:spTree>
    <p:extLst>
      <p:ext uri="{BB962C8B-B14F-4D97-AF65-F5344CB8AC3E}">
        <p14:creationId xmlns:p14="http://schemas.microsoft.com/office/powerpoint/2010/main" val="3451717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3" name="Título 2"/>
          <p:cNvSpPr>
            <a:spLocks noGrp="1"/>
          </p:cNvSpPr>
          <p:nvPr>
            <p:ph type="title"/>
          </p:nvPr>
        </p:nvSpPr>
        <p:spPr/>
        <p:txBody>
          <a:bodyPr/>
          <a:lstStyle/>
          <a:p>
            <a:r>
              <a:rPr lang="es-CO" dirty="0" smtClean="0"/>
              <a:t/>
            </a:r>
            <a:br>
              <a:rPr lang="es-CO" dirty="0" smtClean="0"/>
            </a:br>
            <a:r>
              <a:rPr lang="es-CO" dirty="0" smtClean="0">
                <a:latin typeface="Century Gothic" panose="020B0502020202020204" pitchFamily="34" charset="0"/>
              </a:rPr>
              <a:t>alcalosis metábolica </a:t>
            </a:r>
            <a:endParaRPr lang="es-CO" dirty="0">
              <a:latin typeface="Century Gothic" panose="020B0502020202020204" pitchFamily="34" charset="0"/>
            </a:endParaRPr>
          </a:p>
        </p:txBody>
      </p:sp>
      <p:sp>
        <p:nvSpPr>
          <p:cNvPr id="5" name="Marcador de contenido 4"/>
          <p:cNvSpPr>
            <a:spLocks noGrp="1"/>
          </p:cNvSpPr>
          <p:nvPr>
            <p:ph idx="1"/>
          </p:nvPr>
        </p:nvSpPr>
        <p:spPr/>
        <p:txBody>
          <a:bodyPr/>
          <a:lstStyle/>
          <a:p>
            <a:endParaRPr lang="es-CO" dirty="0"/>
          </a:p>
        </p:txBody>
      </p:sp>
      <p:sp>
        <p:nvSpPr>
          <p:cNvPr id="6" name="Rectángulo 5"/>
          <p:cNvSpPr/>
          <p:nvPr/>
        </p:nvSpPr>
        <p:spPr>
          <a:xfrm>
            <a:off x="838200" y="1690688"/>
            <a:ext cx="5137597" cy="14166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dirty="0">
                <a:latin typeface="Century Gothic" panose="020B0502020202020204" pitchFamily="34" charset="0"/>
              </a:rPr>
              <a:t>concentración baja de hidrogeniones circulantes y el consecuente aumento de la concentración de bicarbonato, eleva el pH del plasma sanguíneo por encima del rango normal</a:t>
            </a:r>
          </a:p>
        </p:txBody>
      </p:sp>
      <p:cxnSp>
        <p:nvCxnSpPr>
          <p:cNvPr id="8" name="Conector recto de flecha 7"/>
          <p:cNvCxnSpPr/>
          <p:nvPr/>
        </p:nvCxnSpPr>
        <p:spPr>
          <a:xfrm>
            <a:off x="3387682" y="3067678"/>
            <a:ext cx="12878" cy="3734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5975797" y="2550017"/>
            <a:ext cx="991673" cy="128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5975797" y="2534624"/>
            <a:ext cx="695459" cy="2385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6972568" y="1504233"/>
            <a:ext cx="4232052" cy="197943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O" dirty="0">
                <a:latin typeface="Century Gothic" panose="020B0502020202020204" pitchFamily="34" charset="0"/>
              </a:rPr>
              <a:t>la ventilación alveolar con aumento de la PaCO2 y el subsiguiente aumento de protones en sangre al desplazarse el equilibrio del tampón bicarbonato provocando una caída del pH que vuelve a rangos fisiológicos</a:t>
            </a:r>
          </a:p>
        </p:txBody>
      </p:sp>
      <p:sp>
        <p:nvSpPr>
          <p:cNvPr id="14" name="Rectángulo 13"/>
          <p:cNvSpPr/>
          <p:nvPr/>
        </p:nvSpPr>
        <p:spPr>
          <a:xfrm>
            <a:off x="838200" y="3392488"/>
            <a:ext cx="5137597" cy="2133515"/>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CO" dirty="0">
                <a:solidFill>
                  <a:schemeClr val="accent6">
                    <a:lumMod val="50000"/>
                  </a:schemeClr>
                </a:solidFill>
                <a:latin typeface="Century Gothic" panose="020B0502020202020204" pitchFamily="34" charset="0"/>
              </a:rPr>
              <a:t>Una </a:t>
            </a:r>
            <a:r>
              <a:rPr lang="es-CO" b="1" dirty="0">
                <a:solidFill>
                  <a:schemeClr val="accent6">
                    <a:lumMod val="50000"/>
                  </a:schemeClr>
                </a:solidFill>
                <a:latin typeface="Century Gothic" panose="020B0502020202020204" pitchFamily="34" charset="0"/>
              </a:rPr>
              <a:t>pérdida continua de hidrogeniones</a:t>
            </a:r>
            <a:r>
              <a:rPr lang="es-CO" dirty="0">
                <a:solidFill>
                  <a:schemeClr val="accent6">
                    <a:lumMod val="50000"/>
                  </a:schemeClr>
                </a:solidFill>
                <a:latin typeface="Century Gothic" panose="020B0502020202020204" pitchFamily="34" charset="0"/>
              </a:rPr>
              <a:t> o </a:t>
            </a:r>
            <a:r>
              <a:rPr lang="es-CO" b="1" dirty="0">
                <a:solidFill>
                  <a:schemeClr val="accent6">
                    <a:lumMod val="50000"/>
                  </a:schemeClr>
                </a:solidFill>
                <a:latin typeface="Century Gothic" panose="020B0502020202020204" pitchFamily="34" charset="0"/>
              </a:rPr>
              <a:t>ingreso mantenido de </a:t>
            </a:r>
            <a:r>
              <a:rPr lang="es-CO" b="1" dirty="0" smtClean="0">
                <a:solidFill>
                  <a:schemeClr val="accent6">
                    <a:lumMod val="50000"/>
                  </a:schemeClr>
                </a:solidFill>
                <a:latin typeface="Century Gothic" panose="020B0502020202020204" pitchFamily="34" charset="0"/>
              </a:rPr>
              <a:t>bases: </a:t>
            </a:r>
            <a:r>
              <a:rPr lang="es-CO" dirty="0">
                <a:solidFill>
                  <a:schemeClr val="accent6">
                    <a:lumMod val="50000"/>
                  </a:schemeClr>
                </a:solidFill>
                <a:latin typeface="Century Gothic" panose="020B0502020202020204" pitchFamily="34" charset="0"/>
              </a:rPr>
              <a:t> vómitos, o sondas nasogástricas, como también al uso excesivo de diuréticos. administración terapéutica de bicarbonato o de sustancias como lactato (soluciones endovenosas), acetato (diálisis ) y citrato (transfusiones).</a:t>
            </a:r>
          </a:p>
        </p:txBody>
      </p:sp>
      <p:sp>
        <p:nvSpPr>
          <p:cNvPr id="15" name="Rectángulo 14"/>
          <p:cNvSpPr/>
          <p:nvPr/>
        </p:nvSpPr>
        <p:spPr>
          <a:xfrm>
            <a:off x="6709892" y="3748491"/>
            <a:ext cx="4494727" cy="2428472"/>
          </a:xfrm>
          <a:prstGeom prst="rect">
            <a:avLst/>
          </a:prstGeom>
          <a:ln w="381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endParaRPr lang="es-CO" dirty="0">
              <a:latin typeface="Century Gothic" panose="020B0502020202020204" pitchFamily="34" charset="0"/>
            </a:endParaRPr>
          </a:p>
          <a:p>
            <a:pPr marL="285750" indent="-285750">
              <a:buFont typeface="Wingdings" panose="05000000000000000000" pitchFamily="2" charset="2"/>
              <a:buChar char="ü"/>
            </a:pPr>
            <a:r>
              <a:rPr lang="es-CO" dirty="0">
                <a:latin typeface="Century Gothic" panose="020B0502020202020204" pitchFamily="34" charset="0"/>
              </a:rPr>
              <a:t>Solución fisiológica al 0,9% por vía intravenosa para la alcalosis metabólica respondedora al cloro</a:t>
            </a:r>
          </a:p>
          <a:p>
            <a:pPr marL="285750" indent="-285750">
              <a:buFont typeface="Wingdings" panose="05000000000000000000" pitchFamily="2" charset="2"/>
              <a:buChar char="ü"/>
            </a:pPr>
            <a:r>
              <a:rPr lang="es-CO" dirty="0">
                <a:latin typeface="Century Gothic" panose="020B0502020202020204" pitchFamily="34" charset="0"/>
              </a:rPr>
              <a:t>Deben tratar los trastornos subyacentes, con atención especial a la corrección de la hipovolemia y la hipopotasemia</a:t>
            </a:r>
          </a:p>
          <a:p>
            <a:pPr algn="ctr"/>
            <a:endParaRPr lang="es-CO" dirty="0"/>
          </a:p>
        </p:txBody>
      </p:sp>
      <p:cxnSp>
        <p:nvCxnSpPr>
          <p:cNvPr id="18" name="Conector recto de flecha 17"/>
          <p:cNvCxnSpPr>
            <a:stCxn id="14" idx="2"/>
          </p:cNvCxnSpPr>
          <p:nvPr/>
        </p:nvCxnSpPr>
        <p:spPr>
          <a:xfrm flipH="1">
            <a:off x="3400561" y="5526003"/>
            <a:ext cx="6438" cy="2449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521325" y="5770948"/>
            <a:ext cx="6039386" cy="79727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O" b="1" dirty="0">
                <a:solidFill>
                  <a:schemeClr val="accent6">
                    <a:lumMod val="50000"/>
                  </a:schemeClr>
                </a:solidFill>
                <a:latin typeface="Century Gothic" panose="020B0502020202020204" pitchFamily="34" charset="0"/>
              </a:rPr>
              <a:t>alteración en la función renal</a:t>
            </a:r>
            <a:r>
              <a:rPr lang="es-CO" dirty="0">
                <a:solidFill>
                  <a:schemeClr val="accent6">
                    <a:lumMod val="50000"/>
                  </a:schemeClr>
                </a:solidFill>
                <a:latin typeface="Century Gothic" panose="020B0502020202020204" pitchFamily="34" charset="0"/>
              </a:rPr>
              <a:t> que impida la excreción de </a:t>
            </a:r>
            <a:r>
              <a:rPr lang="es-CO" dirty="0" smtClean="0">
                <a:solidFill>
                  <a:schemeClr val="accent6">
                    <a:lumMod val="50000"/>
                  </a:schemeClr>
                </a:solidFill>
                <a:latin typeface="Century Gothic" panose="020B0502020202020204" pitchFamily="34" charset="0"/>
              </a:rPr>
              <a:t>bicarbonato: hipovolemia, hiperaldosteronismo, hipocloremia, hipokalemia. </a:t>
            </a:r>
            <a:endParaRPr lang="es-CO"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val="739987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3" name="Título 2"/>
          <p:cNvSpPr>
            <a:spLocks noGrp="1"/>
          </p:cNvSpPr>
          <p:nvPr>
            <p:ph type="title"/>
          </p:nvPr>
        </p:nvSpPr>
        <p:spPr/>
        <p:txBody>
          <a:bodyPr/>
          <a:lstStyle/>
          <a:p>
            <a:r>
              <a:rPr lang="es-CO" dirty="0" smtClean="0"/>
              <a:t/>
            </a:r>
            <a:br>
              <a:rPr lang="es-CO" dirty="0" smtClean="0"/>
            </a:br>
            <a:r>
              <a:rPr lang="es-CO" dirty="0" smtClean="0">
                <a:latin typeface="Century Gothic" panose="020B0502020202020204" pitchFamily="34" charset="0"/>
              </a:rPr>
              <a:t>alcalosis respiratoria  </a:t>
            </a:r>
            <a:endParaRPr lang="es-CO" dirty="0">
              <a:latin typeface="Century Gothic" panose="020B0502020202020204" pitchFamily="34" charset="0"/>
            </a:endParaRPr>
          </a:p>
        </p:txBody>
      </p:sp>
      <p:sp>
        <p:nvSpPr>
          <p:cNvPr id="5" name="Marcador de contenido 4"/>
          <p:cNvSpPr>
            <a:spLocks noGrp="1"/>
          </p:cNvSpPr>
          <p:nvPr>
            <p:ph idx="1"/>
          </p:nvPr>
        </p:nvSpPr>
        <p:spPr/>
        <p:txBody>
          <a:bodyPr/>
          <a:lstStyle/>
          <a:p>
            <a:endParaRPr lang="es-CO" dirty="0"/>
          </a:p>
        </p:txBody>
      </p:sp>
      <p:sp>
        <p:nvSpPr>
          <p:cNvPr id="6" name="Rectángulo 5"/>
          <p:cNvSpPr/>
          <p:nvPr/>
        </p:nvSpPr>
        <p:spPr>
          <a:xfrm>
            <a:off x="838200" y="1854558"/>
            <a:ext cx="5137597" cy="14166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dirty="0">
                <a:latin typeface="Century Gothic" panose="020B0502020202020204" pitchFamily="34" charset="0"/>
              </a:rPr>
              <a:t>es uno de los trastornos del equilibrio ácido-base en que una mayor frecuencia de respiración (hiperventilación) eleva el pH del plasma sanguíneo, a lo cual se le denomina alcalosis</a:t>
            </a:r>
          </a:p>
        </p:txBody>
      </p:sp>
      <p:cxnSp>
        <p:nvCxnSpPr>
          <p:cNvPr id="8" name="Conector recto de flecha 7"/>
          <p:cNvCxnSpPr/>
          <p:nvPr/>
        </p:nvCxnSpPr>
        <p:spPr>
          <a:xfrm>
            <a:off x="3400023" y="3271234"/>
            <a:ext cx="12878" cy="3734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5975797" y="2562896"/>
            <a:ext cx="82424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6" idx="3"/>
          </p:cNvCxnSpPr>
          <p:nvPr/>
        </p:nvCxnSpPr>
        <p:spPr>
          <a:xfrm>
            <a:off x="5975797" y="2562896"/>
            <a:ext cx="991673" cy="2148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6812921" y="1097153"/>
            <a:ext cx="5009882" cy="25475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dirty="0">
                <a:latin typeface="Century Gothic" panose="020B0502020202020204" pitchFamily="34" charset="0"/>
              </a:rPr>
              <a:t>El aumento de la ventilación produce un aumento de la respiración alveolar, expulsando las emisiones de CO</a:t>
            </a:r>
            <a:r>
              <a:rPr lang="es-CO" baseline="-25000" dirty="0">
                <a:latin typeface="Century Gothic" panose="020B0502020202020204" pitchFamily="34" charset="0"/>
              </a:rPr>
              <a:t>2</a:t>
            </a:r>
            <a:r>
              <a:rPr lang="es-CO" dirty="0">
                <a:latin typeface="Century Gothic" panose="020B0502020202020204" pitchFamily="34" charset="0"/>
              </a:rPr>
              <a:t> de la </a:t>
            </a:r>
            <a:r>
              <a:rPr lang="es-CO" dirty="0" smtClean="0">
                <a:latin typeface="Century Gothic" panose="020B0502020202020204" pitchFamily="34" charset="0"/>
              </a:rPr>
              <a:t>circulación.</a:t>
            </a:r>
          </a:p>
          <a:p>
            <a:pPr algn="ctr"/>
            <a:endParaRPr lang="es-CO" dirty="0">
              <a:latin typeface="Century Gothic" panose="020B0502020202020204" pitchFamily="34" charset="0"/>
            </a:endParaRPr>
          </a:p>
          <a:p>
            <a:pPr algn="ctr"/>
            <a:r>
              <a:rPr lang="es-CO" dirty="0">
                <a:latin typeface="Century Gothic" panose="020B0502020202020204" pitchFamily="34" charset="0"/>
              </a:rPr>
              <a:t> Los iones circulantes de hidrógeno y bicarbonato reaccionan para formar ácido carbónico (H</a:t>
            </a:r>
            <a:r>
              <a:rPr lang="es-CO" baseline="-25000" dirty="0">
                <a:latin typeface="Century Gothic" panose="020B0502020202020204" pitchFamily="34" charset="0"/>
              </a:rPr>
              <a:t>2</a:t>
            </a:r>
            <a:r>
              <a:rPr lang="es-CO" dirty="0">
                <a:latin typeface="Century Gothic" panose="020B0502020202020204" pitchFamily="34" charset="0"/>
              </a:rPr>
              <a:t>CO</a:t>
            </a:r>
            <a:r>
              <a:rPr lang="es-CO" baseline="-25000" dirty="0">
                <a:latin typeface="Century Gothic" panose="020B0502020202020204" pitchFamily="34" charset="0"/>
              </a:rPr>
              <a:t>3</a:t>
            </a:r>
            <a:r>
              <a:rPr lang="es-CO" dirty="0">
                <a:latin typeface="Century Gothic" panose="020B0502020202020204" pitchFamily="34" charset="0"/>
              </a:rPr>
              <a:t>)</a:t>
            </a:r>
          </a:p>
        </p:txBody>
      </p:sp>
      <p:sp>
        <p:nvSpPr>
          <p:cNvPr id="14" name="Rectángulo 13"/>
          <p:cNvSpPr/>
          <p:nvPr/>
        </p:nvSpPr>
        <p:spPr>
          <a:xfrm>
            <a:off x="831224" y="3644721"/>
            <a:ext cx="5137597" cy="12817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latin typeface="Century Gothic" panose="020B0502020202020204" pitchFamily="34" charset="0"/>
              </a:rPr>
              <a:t>causada por hiperventilación alveolar que provoca </a:t>
            </a:r>
            <a:r>
              <a:rPr lang="es-CO" dirty="0" smtClean="0">
                <a:latin typeface="Century Gothic" panose="020B0502020202020204" pitchFamily="34" charset="0"/>
              </a:rPr>
              <a:t>Hipocapnia, </a:t>
            </a:r>
            <a:r>
              <a:rPr lang="es-CO" dirty="0">
                <a:latin typeface="Century Gothic" panose="020B0502020202020204" pitchFamily="34" charset="0"/>
              </a:rPr>
              <a:t>incremento de la relación de la concentración de Bicarbonato y la PaO2 y aumento del </a:t>
            </a:r>
            <a:r>
              <a:rPr lang="es-CO" dirty="0" smtClean="0">
                <a:latin typeface="Century Gothic" panose="020B0502020202020204" pitchFamily="34" charset="0"/>
              </a:rPr>
              <a:t>pH.</a:t>
            </a:r>
            <a:endParaRPr lang="es-CO" dirty="0">
              <a:latin typeface="Century Gothic" panose="020B0502020202020204" pitchFamily="34" charset="0"/>
            </a:endParaRPr>
          </a:p>
          <a:p>
            <a:pPr algn="ctr"/>
            <a:endParaRPr lang="es-CO" dirty="0"/>
          </a:p>
        </p:txBody>
      </p:sp>
      <p:sp>
        <p:nvSpPr>
          <p:cNvPr id="15" name="Rectángulo 14"/>
          <p:cNvSpPr/>
          <p:nvPr/>
        </p:nvSpPr>
        <p:spPr>
          <a:xfrm>
            <a:off x="6967468" y="3868878"/>
            <a:ext cx="5009883" cy="2443022"/>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CO" dirty="0" smtClean="0">
                <a:latin typeface="Century Gothic" panose="020B0502020202020204" pitchFamily="34" charset="0"/>
              </a:rPr>
              <a:t>La </a:t>
            </a:r>
            <a:r>
              <a:rPr lang="es-CO" dirty="0">
                <a:latin typeface="Century Gothic" panose="020B0502020202020204" pitchFamily="34" charset="0"/>
              </a:rPr>
              <a:t>ansiedad, la histeria y el estrés</a:t>
            </a:r>
          </a:p>
          <a:p>
            <a:pPr algn="ctr"/>
            <a:r>
              <a:rPr lang="es-CO" dirty="0" smtClean="0">
                <a:latin typeface="Century Gothic" panose="020B0502020202020204" pitchFamily="34" charset="0"/>
              </a:rPr>
              <a:t>Accidente </a:t>
            </a:r>
            <a:r>
              <a:rPr lang="es-CO" dirty="0">
                <a:latin typeface="Century Gothic" panose="020B0502020202020204" pitchFamily="34" charset="0"/>
              </a:rPr>
              <a:t>cerebrovascular, hemorragia subaracnoidea, la meningitis</a:t>
            </a:r>
          </a:p>
          <a:p>
            <a:pPr algn="ctr"/>
            <a:r>
              <a:rPr lang="es-CO" dirty="0">
                <a:latin typeface="Century Gothic" panose="020B0502020202020204" pitchFamily="34" charset="0"/>
              </a:rPr>
              <a:t>Uso de medicamentos y drogas</a:t>
            </a:r>
            <a:r>
              <a:rPr lang="es-CO" dirty="0" smtClean="0">
                <a:latin typeface="Century Gothic" panose="020B0502020202020204" pitchFamily="34" charset="0"/>
              </a:rPr>
              <a:t>: </a:t>
            </a:r>
            <a:r>
              <a:rPr lang="es-CO" dirty="0">
                <a:latin typeface="Century Gothic" panose="020B0502020202020204" pitchFamily="34" charset="0"/>
              </a:rPr>
              <a:t>la aspirina, la cafeína y el abuso al </a:t>
            </a:r>
            <a:r>
              <a:rPr lang="es-CO" dirty="0" smtClean="0">
                <a:latin typeface="Century Gothic" panose="020B0502020202020204" pitchFamily="34" charset="0"/>
              </a:rPr>
              <a:t>café, </a:t>
            </a:r>
            <a:r>
              <a:rPr lang="es-CO" dirty="0">
                <a:latin typeface="Century Gothic" panose="020B0502020202020204" pitchFamily="34" charset="0"/>
              </a:rPr>
              <a:t>Anemia, </a:t>
            </a:r>
            <a:r>
              <a:rPr lang="es-CO" dirty="0" smtClean="0">
                <a:latin typeface="Century Gothic" panose="020B0502020202020204" pitchFamily="34" charset="0"/>
              </a:rPr>
              <a:t>altitud, neumonía, Fiebre,</a:t>
            </a:r>
            <a:endParaRPr lang="es-CO" dirty="0">
              <a:latin typeface="Century Gothic" panose="020B0502020202020204" pitchFamily="34" charset="0"/>
            </a:endParaRPr>
          </a:p>
          <a:p>
            <a:pPr algn="ctr"/>
            <a:r>
              <a:rPr lang="es-CO" dirty="0" smtClean="0">
                <a:latin typeface="Century Gothic" panose="020B0502020202020204" pitchFamily="34" charset="0"/>
              </a:rPr>
              <a:t>Embarazo</a:t>
            </a:r>
            <a:r>
              <a:rPr lang="es-CO" dirty="0">
                <a:latin typeface="Century Gothic" panose="020B0502020202020204" pitchFamily="34" charset="0"/>
              </a:rPr>
              <a:t>, incremento en niveles de progesterona, Hipertiroidismo</a:t>
            </a:r>
          </a:p>
        </p:txBody>
      </p:sp>
      <p:sp>
        <p:nvSpPr>
          <p:cNvPr id="7" name="Rectangle 2"/>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sz="1000" b="0" i="0" u="none" strike="noStrike" cap="none" normalizeH="0" baseline="0" smtClean="0">
                <a:ln>
                  <a:noFill/>
                </a:ln>
                <a:solidFill>
                  <a:srgbClr val="222222"/>
                </a:solidFill>
                <a:effectLst/>
                <a:latin typeface="Arial" panose="020B0604020202020204" pitchFamily="34" charset="0"/>
              </a:rPr>
              <a:t>causada por hiperventilación alveolar que provoca </a:t>
            </a:r>
            <a:r>
              <a:rPr kumimoji="0" lang="es-CO" sz="1000" b="0" i="0" u="none" strike="noStrike" cap="none" normalizeH="0" baseline="0" smtClean="0">
                <a:ln>
                  <a:noFill/>
                </a:ln>
                <a:solidFill>
                  <a:srgbClr val="0B0080"/>
                </a:solidFill>
                <a:effectLst/>
                <a:latin typeface="Arial" panose="020B0604020202020204" pitchFamily="34" charset="0"/>
                <a:cs typeface="Arial" panose="020B0604020202020204" pitchFamily="34" charset="0"/>
                <a:hlinkClick r:id="rId3" tooltip="Hipocapnia"/>
              </a:rPr>
              <a:t>Hipocapnia</a:t>
            </a:r>
            <a:r>
              <a:rPr kumimoji="0" lang="es-CO"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(PaCO</a:t>
            </a:r>
            <a:r>
              <a:rPr kumimoji="0" lang="es-CO"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2</a:t>
            </a:r>
            <a:r>
              <a:rPr kumimoji="0" lang="es-CO"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≤35mmHg), incremento de la relación de la concentración de </a:t>
            </a:r>
            <a:r>
              <a:rPr kumimoji="0" lang="es-CO" sz="1000" b="0" i="0" u="none" strike="noStrike" cap="none" normalizeH="0" baseline="0" smtClean="0">
                <a:ln>
                  <a:noFill/>
                </a:ln>
                <a:solidFill>
                  <a:srgbClr val="0B0080"/>
                </a:solidFill>
                <a:effectLst/>
                <a:latin typeface="Arial" panose="020B0604020202020204" pitchFamily="34" charset="0"/>
                <a:cs typeface="Arial" panose="020B0604020202020204" pitchFamily="34" charset="0"/>
                <a:hlinkClick r:id="rId4" tooltip="Bicarbonato"/>
              </a:rPr>
              <a:t>Bicarbonato</a:t>
            </a:r>
            <a:r>
              <a:rPr kumimoji="0" lang="es-CO"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y la PaO</a:t>
            </a:r>
            <a:r>
              <a:rPr kumimoji="0" lang="es-CO"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2</a:t>
            </a:r>
            <a:r>
              <a:rPr kumimoji="0" lang="es-CO" sz="10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y aumento del pH</a:t>
            </a:r>
            <a:r>
              <a:rPr kumimoji="0" lang="es-CO" sz="1100" b="0" i="0" u="none" strike="noStrike" cap="none" normalizeH="0" baseline="0" smtClean="0">
                <a:ln>
                  <a:noFill/>
                </a:ln>
                <a:solidFill>
                  <a:schemeClr val="tx1"/>
                </a:solidFill>
                <a:effectLst/>
              </a:rPr>
              <a:t> </a:t>
            </a:r>
            <a:endParaRPr kumimoji="0" lang="es-CO" sz="1800" b="0" i="0" u="none" strike="noStrike" cap="none" normalizeH="0" baseline="0" smtClean="0">
              <a:ln>
                <a:noFill/>
              </a:ln>
              <a:solidFill>
                <a:schemeClr val="tx1"/>
              </a:solidFill>
              <a:effectLst/>
              <a:latin typeface="Arial" panose="020B0604020202020204" pitchFamily="34" charset="0"/>
            </a:endParaRPr>
          </a:p>
        </p:txBody>
      </p:sp>
      <p:cxnSp>
        <p:nvCxnSpPr>
          <p:cNvPr id="17" name="Conector recto de flecha 16"/>
          <p:cNvCxnSpPr>
            <a:stCxn id="14" idx="2"/>
          </p:cNvCxnSpPr>
          <p:nvPr/>
        </p:nvCxnSpPr>
        <p:spPr>
          <a:xfrm flipH="1">
            <a:off x="3400022" y="4926461"/>
            <a:ext cx="1" cy="2988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764146" y="5260654"/>
            <a:ext cx="5271752" cy="6121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u="sng" dirty="0">
                <a:solidFill>
                  <a:schemeClr val="accent6">
                    <a:lumMod val="50000"/>
                  </a:schemeClr>
                </a:solidFill>
                <a:latin typeface="Century Gothic" panose="020B0502020202020204" pitchFamily="34" charset="0"/>
              </a:rPr>
              <a:t>parestesia</a:t>
            </a:r>
            <a:r>
              <a:rPr lang="es-CO" dirty="0">
                <a:solidFill>
                  <a:schemeClr val="accent6">
                    <a:lumMod val="50000"/>
                  </a:schemeClr>
                </a:solidFill>
                <a:latin typeface="Century Gothic" panose="020B0502020202020204" pitchFamily="34" charset="0"/>
              </a:rPr>
              <a:t> periférica, </a:t>
            </a:r>
            <a:r>
              <a:rPr lang="es-CO" dirty="0" smtClean="0">
                <a:solidFill>
                  <a:schemeClr val="accent6">
                    <a:lumMod val="50000"/>
                  </a:schemeClr>
                </a:solidFill>
                <a:latin typeface="Century Gothic" panose="020B0502020202020204" pitchFamily="34" charset="0"/>
              </a:rPr>
              <a:t>hipocalcemia: tetania </a:t>
            </a:r>
            <a:r>
              <a:rPr lang="es-CO" dirty="0">
                <a:solidFill>
                  <a:schemeClr val="accent6">
                    <a:lumMod val="50000"/>
                  </a:schemeClr>
                </a:solidFill>
                <a:latin typeface="Century Gothic" panose="020B0502020202020204" pitchFamily="34" charset="0"/>
              </a:rPr>
              <a:t>y </a:t>
            </a:r>
            <a:r>
              <a:rPr lang="es-CO" dirty="0" smtClean="0">
                <a:solidFill>
                  <a:schemeClr val="accent6">
                    <a:lumMod val="50000"/>
                  </a:schemeClr>
                </a:solidFill>
                <a:latin typeface="Century Gothic" panose="020B0502020202020204" pitchFamily="34" charset="0"/>
              </a:rPr>
              <a:t>desmayos, </a:t>
            </a:r>
            <a:endParaRPr lang="es-CO"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val="253553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pic>
        <p:nvPicPr>
          <p:cNvPr id="24578" name="Picture 2" descr="http://2.bp.blogspot.com/-_7pqbZL9ZE8/UJ6sguPk5XI/AAAAAAAAAFI/_QSvlwh446w/s640/Cuadro+Acidosis-Alcalosi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6220" y="1545466"/>
            <a:ext cx="10097035" cy="453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35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3" name="Título 2"/>
          <p:cNvSpPr>
            <a:spLocks noGrp="1"/>
          </p:cNvSpPr>
          <p:nvPr>
            <p:ph type="title"/>
          </p:nvPr>
        </p:nvSpPr>
        <p:spPr>
          <a:xfrm>
            <a:off x="838200" y="926672"/>
            <a:ext cx="10515600" cy="764016"/>
          </a:xfrm>
        </p:spPr>
        <p:txBody>
          <a:bodyPr>
            <a:normAutofit/>
          </a:bodyPr>
          <a:lstStyle/>
          <a:p>
            <a:r>
              <a:rPr lang="es-CO" sz="3200" dirty="0" smtClean="0">
                <a:latin typeface="Century Gothic" panose="020B0502020202020204" pitchFamily="34" charset="0"/>
              </a:rPr>
              <a:t>INTERPRETACIÓN DE LOS GASES ARTERIALES </a:t>
            </a:r>
            <a:endParaRPr lang="es-CO" sz="3200" dirty="0">
              <a:latin typeface="Century Gothic" panose="020B0502020202020204" pitchFamily="34" charset="0"/>
            </a:endParaRPr>
          </a:p>
        </p:txBody>
      </p:sp>
      <p:pic>
        <p:nvPicPr>
          <p:cNvPr id="7" name="Picture 2" descr="Resultado de imagen para gasometria arterial"/>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140" r="9683"/>
          <a:stretch/>
        </p:blipFill>
        <p:spPr bwMode="auto">
          <a:xfrm>
            <a:off x="425003" y="1690688"/>
            <a:ext cx="11050073"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13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5" name="Título 4"/>
          <p:cNvSpPr>
            <a:spLocks noGrp="1"/>
          </p:cNvSpPr>
          <p:nvPr>
            <p:ph type="title"/>
          </p:nvPr>
        </p:nvSpPr>
        <p:spPr>
          <a:xfrm>
            <a:off x="838200" y="926672"/>
            <a:ext cx="10515600" cy="764016"/>
          </a:xfrm>
        </p:spPr>
        <p:txBody>
          <a:bodyPr/>
          <a:lstStyle/>
          <a:p>
            <a:r>
              <a:rPr lang="es-CO" dirty="0" smtClean="0">
                <a:latin typeface="Century Gothic" panose="020B0502020202020204" pitchFamily="34" charset="0"/>
              </a:rPr>
              <a:t>Interpretación de los gases arteriales</a:t>
            </a:r>
            <a:r>
              <a:rPr lang="es-CO" dirty="0" smtClean="0"/>
              <a:t> </a:t>
            </a:r>
            <a:endParaRPr lang="es-CO" dirty="0"/>
          </a:p>
        </p:txBody>
      </p:sp>
      <p:sp>
        <p:nvSpPr>
          <p:cNvPr id="6" name="Marcador de contenido 5"/>
          <p:cNvSpPr>
            <a:spLocks noGrp="1"/>
          </p:cNvSpPr>
          <p:nvPr>
            <p:ph sz="half" idx="2"/>
          </p:nvPr>
        </p:nvSpPr>
        <p:spPr>
          <a:xfrm>
            <a:off x="5412346" y="1853344"/>
            <a:ext cx="5181600" cy="4650486"/>
          </a:xfrm>
        </p:spPr>
        <p:style>
          <a:lnRef idx="2">
            <a:schemeClr val="accent5">
              <a:shade val="50000"/>
            </a:schemeClr>
          </a:lnRef>
          <a:fillRef idx="1">
            <a:schemeClr val="accent5"/>
          </a:fillRef>
          <a:effectRef idx="0">
            <a:schemeClr val="accent5"/>
          </a:effectRef>
          <a:fontRef idx="minor">
            <a:schemeClr val="lt1"/>
          </a:fontRef>
        </p:style>
        <p:txBody>
          <a:bodyPr>
            <a:normAutofit fontScale="92500"/>
          </a:bodyPr>
          <a:lstStyle/>
          <a:p>
            <a:pPr marL="0" indent="0">
              <a:buNone/>
            </a:pPr>
            <a:r>
              <a:rPr lang="es-CO" b="1" dirty="0">
                <a:latin typeface="Century Gothic" panose="020B0502020202020204" pitchFamily="34" charset="0"/>
              </a:rPr>
              <a:t>Paso 1</a:t>
            </a:r>
            <a:r>
              <a:rPr lang="es-CO" dirty="0">
                <a:latin typeface="Century Gothic" panose="020B0502020202020204" pitchFamily="34" charset="0"/>
              </a:rPr>
              <a:t>: Vea el pH y establezca </a:t>
            </a:r>
            <a:r>
              <a:rPr lang="es-CO" dirty="0" smtClean="0">
                <a:latin typeface="Century Gothic" panose="020B0502020202020204" pitchFamily="34" charset="0"/>
              </a:rPr>
              <a:t>sí es </a:t>
            </a:r>
            <a:r>
              <a:rPr lang="es-CO" dirty="0">
                <a:latin typeface="Century Gothic" panose="020B0502020202020204" pitchFamily="34" charset="0"/>
              </a:rPr>
              <a:t>ACIDOSIS o ALCALOSIS</a:t>
            </a:r>
          </a:p>
          <a:p>
            <a:pPr marL="0" indent="0">
              <a:buNone/>
            </a:pPr>
            <a:r>
              <a:rPr lang="es-CO" b="1" dirty="0">
                <a:latin typeface="Century Gothic" panose="020B0502020202020204" pitchFamily="34" charset="0"/>
              </a:rPr>
              <a:t>Paso 2</a:t>
            </a:r>
            <a:r>
              <a:rPr lang="es-CO" dirty="0">
                <a:latin typeface="Century Gothic" panose="020B0502020202020204" pitchFamily="34" charset="0"/>
              </a:rPr>
              <a:t>: Vea el PCO2 y establezca </a:t>
            </a:r>
            <a:r>
              <a:rPr lang="es-CO" dirty="0" smtClean="0">
                <a:latin typeface="Century Gothic" panose="020B0502020202020204" pitchFamily="34" charset="0"/>
              </a:rPr>
              <a:t>si aumentó</a:t>
            </a:r>
            <a:r>
              <a:rPr lang="es-CO" dirty="0">
                <a:latin typeface="Century Gothic" panose="020B0502020202020204" pitchFamily="34" charset="0"/>
              </a:rPr>
              <a:t>, disminuyó o está normal </a:t>
            </a:r>
            <a:r>
              <a:rPr lang="es-CO" dirty="0" smtClean="0">
                <a:latin typeface="Century Gothic" panose="020B0502020202020204" pitchFamily="34" charset="0"/>
              </a:rPr>
              <a:t>y como </a:t>
            </a:r>
            <a:r>
              <a:rPr lang="es-CO" dirty="0">
                <a:latin typeface="Century Gothic" panose="020B0502020202020204" pitchFamily="34" charset="0"/>
              </a:rPr>
              <a:t>se relaciona esto con el pH </a:t>
            </a:r>
            <a:r>
              <a:rPr lang="es-CO" dirty="0" smtClean="0">
                <a:latin typeface="Century Gothic" panose="020B0502020202020204" pitchFamily="34" charset="0"/>
              </a:rPr>
              <a:t>del paciente</a:t>
            </a:r>
            <a:endParaRPr lang="es-CO" dirty="0">
              <a:latin typeface="Century Gothic" panose="020B0502020202020204" pitchFamily="34" charset="0"/>
            </a:endParaRPr>
          </a:p>
          <a:p>
            <a:pPr marL="0" indent="0">
              <a:buNone/>
            </a:pPr>
            <a:r>
              <a:rPr lang="es-CO" b="1" dirty="0">
                <a:latin typeface="Century Gothic" panose="020B0502020202020204" pitchFamily="34" charset="0"/>
              </a:rPr>
              <a:t>Paso 3</a:t>
            </a:r>
            <a:r>
              <a:rPr lang="es-CO" dirty="0">
                <a:latin typeface="Century Gothic" panose="020B0502020202020204" pitchFamily="34" charset="0"/>
              </a:rPr>
              <a:t>: Vea el HCO3 y </a:t>
            </a:r>
            <a:r>
              <a:rPr lang="es-CO" dirty="0" smtClean="0">
                <a:latin typeface="Century Gothic" panose="020B0502020202020204" pitchFamily="34" charset="0"/>
              </a:rPr>
              <a:t>establezca si </a:t>
            </a:r>
            <a:r>
              <a:rPr lang="es-CO" dirty="0">
                <a:latin typeface="Century Gothic" panose="020B0502020202020204" pitchFamily="34" charset="0"/>
              </a:rPr>
              <a:t>aumentó, disminuyó o está </a:t>
            </a:r>
            <a:r>
              <a:rPr lang="es-CO" dirty="0" smtClean="0">
                <a:latin typeface="Century Gothic" panose="020B0502020202020204" pitchFamily="34" charset="0"/>
              </a:rPr>
              <a:t>normal y </a:t>
            </a:r>
            <a:r>
              <a:rPr lang="es-CO" dirty="0">
                <a:latin typeface="Century Gothic" panose="020B0502020202020204" pitchFamily="34" charset="0"/>
              </a:rPr>
              <a:t>como se relaciona esto con el </a:t>
            </a:r>
            <a:r>
              <a:rPr lang="es-CO" dirty="0" smtClean="0">
                <a:latin typeface="Century Gothic" panose="020B0502020202020204" pitchFamily="34" charset="0"/>
              </a:rPr>
              <a:t>pH del </a:t>
            </a:r>
            <a:r>
              <a:rPr lang="es-CO" dirty="0">
                <a:latin typeface="Century Gothic" panose="020B0502020202020204" pitchFamily="34" charset="0"/>
              </a:rPr>
              <a:t>paciente.</a:t>
            </a:r>
          </a:p>
        </p:txBody>
      </p:sp>
      <p:pic>
        <p:nvPicPr>
          <p:cNvPr id="8" name="Marcador de contenido 7"/>
          <p:cNvPicPr>
            <a:picLocks noGrp="1" noChangeAspect="1"/>
          </p:cNvPicPr>
          <p:nvPr>
            <p:ph sz="half" idx="1"/>
          </p:nvPr>
        </p:nvPicPr>
        <p:blipFill rotWithShape="1">
          <a:blip r:embed="rId3"/>
          <a:srcRect l="10916" t="32013" r="63981" b="11842"/>
          <a:stretch/>
        </p:blipFill>
        <p:spPr>
          <a:xfrm>
            <a:off x="838200" y="1825625"/>
            <a:ext cx="4210318" cy="4678205"/>
          </a:xfrm>
          <a:prstGeom prst="rect">
            <a:avLst/>
          </a:prstGeom>
        </p:spPr>
      </p:pic>
    </p:spTree>
    <p:extLst>
      <p:ext uri="{BB962C8B-B14F-4D97-AF65-F5344CB8AC3E}">
        <p14:creationId xmlns:p14="http://schemas.microsoft.com/office/powerpoint/2010/main" val="280599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3" name="Título 2"/>
          <p:cNvSpPr>
            <a:spLocks noGrp="1"/>
          </p:cNvSpPr>
          <p:nvPr>
            <p:ph type="title"/>
          </p:nvPr>
        </p:nvSpPr>
        <p:spPr/>
        <p:txBody>
          <a:bodyPr/>
          <a:lstStyle/>
          <a:p>
            <a:r>
              <a:rPr lang="es-CO" dirty="0" smtClean="0"/>
              <a:t/>
            </a:r>
            <a:br>
              <a:rPr lang="es-CO" dirty="0" smtClean="0"/>
            </a:br>
            <a:r>
              <a:rPr lang="es-CO" dirty="0" smtClean="0"/>
              <a:t>interpretación de la gasometría arterial</a:t>
            </a:r>
            <a:endParaRPr lang="es-CO" dirty="0"/>
          </a:p>
        </p:txBody>
      </p:sp>
      <p:sp>
        <p:nvSpPr>
          <p:cNvPr id="5" name="Marcador de contenido 4"/>
          <p:cNvSpPr>
            <a:spLocks noGrp="1"/>
          </p:cNvSpPr>
          <p:nvPr>
            <p:ph sz="half" idx="1"/>
          </p:nvPr>
        </p:nvSpPr>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es-CO" dirty="0">
                <a:latin typeface="Century Gothic" panose="020B0502020202020204" pitchFamily="34" charset="0"/>
              </a:rPr>
              <a:t>De acuerdo a </a:t>
            </a:r>
            <a:r>
              <a:rPr lang="es-CO" dirty="0" smtClean="0">
                <a:latin typeface="Century Gothic" panose="020B0502020202020204" pitchFamily="34" charset="0"/>
              </a:rPr>
              <a:t>esto podemos </a:t>
            </a:r>
            <a:r>
              <a:rPr lang="es-CO" dirty="0">
                <a:latin typeface="Century Gothic" panose="020B0502020202020204" pitchFamily="34" charset="0"/>
              </a:rPr>
              <a:t>ubicar </a:t>
            </a:r>
            <a:r>
              <a:rPr lang="es-CO" dirty="0" smtClean="0">
                <a:latin typeface="Century Gothic" panose="020B0502020202020204" pitchFamily="34" charset="0"/>
              </a:rPr>
              <a:t>a los </a:t>
            </a:r>
            <a:r>
              <a:rPr lang="es-CO" dirty="0">
                <a:latin typeface="Century Gothic" panose="020B0502020202020204" pitchFamily="34" charset="0"/>
              </a:rPr>
              <a:t>trastornos ácido-base </a:t>
            </a:r>
            <a:r>
              <a:rPr lang="es-CO" dirty="0" smtClean="0">
                <a:latin typeface="Century Gothic" panose="020B0502020202020204" pitchFamily="34" charset="0"/>
              </a:rPr>
              <a:t>primarios en </a:t>
            </a:r>
            <a:r>
              <a:rPr lang="es-CO" dirty="0">
                <a:latin typeface="Century Gothic" panose="020B0502020202020204" pitchFamily="34" charset="0"/>
              </a:rPr>
              <a:t>cuatro categorías.</a:t>
            </a:r>
          </a:p>
          <a:p>
            <a:r>
              <a:rPr lang="es-CO" dirty="0" smtClean="0">
                <a:latin typeface="Century Gothic" panose="020B0502020202020204" pitchFamily="34" charset="0"/>
              </a:rPr>
              <a:t>Acidosis </a:t>
            </a:r>
            <a:r>
              <a:rPr lang="es-CO" dirty="0">
                <a:latin typeface="Century Gothic" panose="020B0502020202020204" pitchFamily="34" charset="0"/>
              </a:rPr>
              <a:t>metabólica</a:t>
            </a:r>
          </a:p>
          <a:p>
            <a:r>
              <a:rPr lang="es-CO" dirty="0" smtClean="0">
                <a:latin typeface="Century Gothic" panose="020B0502020202020204" pitchFamily="34" charset="0"/>
              </a:rPr>
              <a:t>Alcalosis </a:t>
            </a:r>
            <a:r>
              <a:rPr lang="es-CO" dirty="0">
                <a:latin typeface="Century Gothic" panose="020B0502020202020204" pitchFamily="34" charset="0"/>
              </a:rPr>
              <a:t>metabólica</a:t>
            </a:r>
          </a:p>
          <a:p>
            <a:r>
              <a:rPr lang="es-CO" dirty="0" smtClean="0">
                <a:latin typeface="Century Gothic" panose="020B0502020202020204" pitchFamily="34" charset="0"/>
              </a:rPr>
              <a:t>Acidosis </a:t>
            </a:r>
            <a:r>
              <a:rPr lang="es-CO" dirty="0">
                <a:latin typeface="Century Gothic" panose="020B0502020202020204" pitchFamily="34" charset="0"/>
              </a:rPr>
              <a:t>respiratoria</a:t>
            </a:r>
          </a:p>
          <a:p>
            <a:r>
              <a:rPr lang="es-CO" dirty="0" smtClean="0">
                <a:latin typeface="Century Gothic" panose="020B0502020202020204" pitchFamily="34" charset="0"/>
              </a:rPr>
              <a:t>Alcalosis </a:t>
            </a:r>
            <a:r>
              <a:rPr lang="es-CO" dirty="0">
                <a:latin typeface="Century Gothic" panose="020B0502020202020204" pitchFamily="34" charset="0"/>
              </a:rPr>
              <a:t>respiratoria</a:t>
            </a:r>
          </a:p>
        </p:txBody>
      </p:sp>
      <p:pic>
        <p:nvPicPr>
          <p:cNvPr id="20482" name="Picture 2" descr="Resultado de imagen para gasometria arteria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199" y="1825625"/>
            <a:ext cx="549605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8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3" name="Título 2"/>
          <p:cNvSpPr>
            <a:spLocks noGrp="1"/>
          </p:cNvSpPr>
          <p:nvPr>
            <p:ph type="title"/>
          </p:nvPr>
        </p:nvSpPr>
        <p:spPr>
          <a:xfrm>
            <a:off x="540913" y="926672"/>
            <a:ext cx="11269013" cy="764016"/>
          </a:xfrm>
        </p:spPr>
        <p:txBody>
          <a:bodyPr>
            <a:normAutofit fontScale="90000"/>
          </a:bodyPr>
          <a:lstStyle/>
          <a:p>
            <a:r>
              <a:rPr lang="es-CO" dirty="0" smtClean="0"/>
              <a:t/>
            </a:r>
            <a:br>
              <a:rPr lang="es-CO" dirty="0" smtClean="0"/>
            </a:br>
            <a:r>
              <a:rPr lang="es-CO" b="1" dirty="0" smtClean="0"/>
              <a:t>PARA CADA TRASTORNO LA COMPENSACIÓN ESPERADA SERÍA</a:t>
            </a:r>
            <a:r>
              <a:rPr lang="es-CO" dirty="0" smtClean="0"/>
              <a:t/>
            </a:r>
            <a:br>
              <a:rPr lang="es-CO" dirty="0" smtClean="0"/>
            </a:b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495085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5201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3" name="Título 2"/>
          <p:cNvSpPr>
            <a:spLocks noGrp="1"/>
          </p:cNvSpPr>
          <p:nvPr>
            <p:ph type="title"/>
          </p:nvPr>
        </p:nvSpPr>
        <p:spPr>
          <a:xfrm>
            <a:off x="838200" y="669701"/>
            <a:ext cx="10515600" cy="1020987"/>
          </a:xfrm>
        </p:spPr>
        <p:txBody>
          <a:bodyPr>
            <a:normAutofit fontScale="90000"/>
          </a:bodyPr>
          <a:lstStyle/>
          <a:p>
            <a:r>
              <a:rPr lang="es-CO" dirty="0" smtClean="0"/>
              <a:t/>
            </a:r>
            <a:br>
              <a:rPr lang="es-CO" dirty="0" smtClean="0"/>
            </a:br>
            <a:r>
              <a:rPr lang="es-CO" dirty="0" smtClean="0">
                <a:latin typeface="Century Gothic" panose="020B0502020202020204" pitchFamily="34" charset="0"/>
              </a:rPr>
              <a:t>RESULTADOS DE GASES ARTERIALES </a:t>
            </a:r>
            <a:endParaRPr lang="es-CO" dirty="0">
              <a:latin typeface="Century Gothic" panose="020B0502020202020204" pitchFamily="34" charset="0"/>
            </a:endParaRPr>
          </a:p>
        </p:txBody>
      </p:sp>
      <p:pic>
        <p:nvPicPr>
          <p:cNvPr id="15362" name="Picture 2" descr="Gases Arteriales en  NeonatologÃ­a Lectura de gases arteriales  Â¿Que datos se obtienen?  Clinical Guide to Laboratory Test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8134" t="11024" r="10554" b="5510"/>
          <a:stretch/>
        </p:blipFill>
        <p:spPr bwMode="auto">
          <a:xfrm>
            <a:off x="901148" y="2137892"/>
            <a:ext cx="2981740" cy="439169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4"/>
          <a:srcRect l="11620" t="12107" r="23102" b="4721"/>
          <a:stretch/>
        </p:blipFill>
        <p:spPr>
          <a:xfrm>
            <a:off x="5125792" y="2137892"/>
            <a:ext cx="3490174" cy="4481849"/>
          </a:xfrm>
          <a:prstGeom prst="rect">
            <a:avLst/>
          </a:prstGeom>
        </p:spPr>
      </p:pic>
    </p:spTree>
    <p:extLst>
      <p:ext uri="{BB962C8B-B14F-4D97-AF65-F5344CB8AC3E}">
        <p14:creationId xmlns:p14="http://schemas.microsoft.com/office/powerpoint/2010/main" val="3664214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sp>
        <p:nvSpPr>
          <p:cNvPr id="3" name="Título 2"/>
          <p:cNvSpPr>
            <a:spLocks noGrp="1"/>
          </p:cNvSpPr>
          <p:nvPr>
            <p:ph type="title"/>
          </p:nvPr>
        </p:nvSpPr>
        <p:spPr>
          <a:xfrm>
            <a:off x="838200" y="656823"/>
            <a:ext cx="10515600" cy="1033865"/>
          </a:xfrm>
        </p:spPr>
        <p:txBody>
          <a:bodyPr>
            <a:normAutofit fontScale="90000"/>
          </a:bodyPr>
          <a:lstStyle/>
          <a:p>
            <a:r>
              <a:rPr lang="es-CO" dirty="0" smtClean="0"/>
              <a:t/>
            </a:r>
            <a:br>
              <a:rPr lang="es-CO" dirty="0" smtClean="0"/>
            </a:br>
            <a:r>
              <a:rPr lang="es-CO" dirty="0" smtClean="0">
                <a:latin typeface="Century Gothic" panose="020B0502020202020204" pitchFamily="34" charset="0"/>
              </a:rPr>
              <a:t>Bibliografía</a:t>
            </a:r>
            <a:r>
              <a:rPr lang="es-CO" dirty="0" smtClean="0"/>
              <a:t> </a:t>
            </a:r>
            <a:endParaRPr lang="es-CO" dirty="0"/>
          </a:p>
        </p:txBody>
      </p:sp>
      <p:sp>
        <p:nvSpPr>
          <p:cNvPr id="2" name="Marcador de contenido 1"/>
          <p:cNvSpPr>
            <a:spLocks noGrp="1"/>
          </p:cNvSpPr>
          <p:nvPr>
            <p:ph idx="1"/>
          </p:nvPr>
        </p:nvSpPr>
        <p:spPr>
          <a:xfrm>
            <a:off x="838199" y="1825625"/>
            <a:ext cx="10714149" cy="4351338"/>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r>
              <a:rPr lang="es-ES" dirty="0">
                <a:latin typeface="Century Gothic" panose="020B0502020202020204" pitchFamily="34" charset="0"/>
              </a:rPr>
              <a:t>Albaladejo, J. (s.f.). </a:t>
            </a:r>
            <a:r>
              <a:rPr lang="es-ES" i="1" dirty="0" err="1">
                <a:latin typeface="Century Gothic" panose="020B0502020202020204" pitchFamily="34" charset="0"/>
              </a:rPr>
              <a:t>fundacion</a:t>
            </a:r>
            <a:r>
              <a:rPr lang="es-ES" i="1" dirty="0">
                <a:latin typeface="Century Gothic" panose="020B0502020202020204" pitchFamily="34" charset="0"/>
              </a:rPr>
              <a:t> para la </a:t>
            </a:r>
            <a:r>
              <a:rPr lang="es-ES" i="1" dirty="0" err="1">
                <a:latin typeface="Century Gothic" panose="020B0502020202020204" pitchFamily="34" charset="0"/>
              </a:rPr>
              <a:t>formacion</a:t>
            </a:r>
            <a:r>
              <a:rPr lang="es-ES" i="1" dirty="0">
                <a:latin typeface="Century Gothic" panose="020B0502020202020204" pitchFamily="34" charset="0"/>
              </a:rPr>
              <a:t> e </a:t>
            </a:r>
            <a:r>
              <a:rPr lang="es-ES" i="1" dirty="0" err="1">
                <a:latin typeface="Century Gothic" panose="020B0502020202020204" pitchFamily="34" charset="0"/>
              </a:rPr>
              <a:t>investigacion</a:t>
            </a:r>
            <a:r>
              <a:rPr lang="es-ES" i="1" dirty="0">
                <a:latin typeface="Century Gothic" panose="020B0502020202020204" pitchFamily="34" charset="0"/>
              </a:rPr>
              <a:t> sanitaria de la </a:t>
            </a:r>
            <a:r>
              <a:rPr lang="es-ES" i="1" dirty="0" err="1">
                <a:latin typeface="Century Gothic" panose="020B0502020202020204" pitchFamily="34" charset="0"/>
              </a:rPr>
              <a:t>region</a:t>
            </a:r>
            <a:r>
              <a:rPr lang="es-ES" i="1" dirty="0">
                <a:latin typeface="Century Gothic" panose="020B0502020202020204" pitchFamily="34" charset="0"/>
              </a:rPr>
              <a:t> de </a:t>
            </a:r>
            <a:r>
              <a:rPr lang="es-ES" i="1" dirty="0" err="1">
                <a:latin typeface="Century Gothic" panose="020B0502020202020204" pitchFamily="34" charset="0"/>
              </a:rPr>
              <a:t>MUrcia</a:t>
            </a:r>
            <a:r>
              <a:rPr lang="es-ES" i="1" dirty="0">
                <a:latin typeface="Century Gothic" panose="020B0502020202020204" pitchFamily="34" charset="0"/>
              </a:rPr>
              <a:t> </a:t>
            </a:r>
            <a:r>
              <a:rPr lang="es-ES" dirty="0">
                <a:latin typeface="Century Gothic" panose="020B0502020202020204" pitchFamily="34" charset="0"/>
              </a:rPr>
              <a:t>. Obtenido de http://www.ffis.es/volviendoalobasico/introduccin.html</a:t>
            </a:r>
            <a:endParaRPr lang="es-CO" dirty="0">
              <a:latin typeface="Century Gothic" panose="020B0502020202020204" pitchFamily="34" charset="0"/>
            </a:endParaRPr>
          </a:p>
          <a:p>
            <a:r>
              <a:rPr lang="es-ES" dirty="0" err="1">
                <a:latin typeface="Century Gothic" panose="020B0502020202020204" pitchFamily="34" charset="0"/>
              </a:rPr>
              <a:t>Aristizábal</a:t>
            </a:r>
            <a:r>
              <a:rPr lang="es-ES" dirty="0">
                <a:latin typeface="Century Gothic" panose="020B0502020202020204" pitchFamily="34" charset="0"/>
              </a:rPr>
              <a:t> Salazar, R. E.-T.-A.-C.-G.-B. (2015). </a:t>
            </a:r>
            <a:r>
              <a:rPr lang="es-ES" i="1" dirty="0">
                <a:latin typeface="Century Gothic" panose="020B0502020202020204" pitchFamily="34" charset="0"/>
              </a:rPr>
              <a:t>Equilibrio ácido-base: el mejor enfoque clínico.</a:t>
            </a:r>
            <a:r>
              <a:rPr lang="es-ES" dirty="0">
                <a:latin typeface="Century Gothic" panose="020B0502020202020204" pitchFamily="34" charset="0"/>
              </a:rPr>
              <a:t> Sociedad Colombiana de Anestesiología y Reanimación. Pág. 219-224.</a:t>
            </a:r>
            <a:endParaRPr lang="es-CO" dirty="0">
              <a:latin typeface="Century Gothic" panose="020B0502020202020204" pitchFamily="34" charset="0"/>
            </a:endParaRPr>
          </a:p>
          <a:p>
            <a:r>
              <a:rPr lang="es-ES" dirty="0">
                <a:latin typeface="Century Gothic" panose="020B0502020202020204" pitchFamily="34" charset="0"/>
              </a:rPr>
              <a:t>Barros, D. C. (2010). </a:t>
            </a:r>
            <a:r>
              <a:rPr lang="es-ES" i="1" dirty="0">
                <a:latin typeface="Century Gothic" panose="020B0502020202020204" pitchFamily="34" charset="0"/>
              </a:rPr>
              <a:t>Protocolo de interpretación clínica.</a:t>
            </a:r>
            <a:r>
              <a:rPr lang="es-ES" dirty="0">
                <a:latin typeface="Century Gothic" panose="020B0502020202020204" pitchFamily="34" charset="0"/>
              </a:rPr>
              <a:t> Madrid: Medicine - Programa de Formación Médica Continuada Acreditado.</a:t>
            </a:r>
            <a:endParaRPr lang="es-CO" dirty="0">
              <a:latin typeface="Century Gothic" panose="020B0502020202020204" pitchFamily="34" charset="0"/>
            </a:endParaRPr>
          </a:p>
          <a:p>
            <a:r>
              <a:rPr lang="es-ES" dirty="0">
                <a:latin typeface="Century Gothic" panose="020B0502020202020204" pitchFamily="34" charset="0"/>
              </a:rPr>
              <a:t>Crespo, G. a. (2007). </a:t>
            </a:r>
            <a:r>
              <a:rPr lang="es-ES" i="1" dirty="0">
                <a:latin typeface="Century Gothic" panose="020B0502020202020204" pitchFamily="34" charset="0"/>
              </a:rPr>
              <a:t>Indicaciones e interpretación de la gasometría.</a:t>
            </a:r>
            <a:r>
              <a:rPr lang="es-ES" dirty="0">
                <a:latin typeface="Century Gothic" panose="020B0502020202020204" pitchFamily="34" charset="0"/>
              </a:rPr>
              <a:t> Medicine - Programa de Formación Médica Continuada Acreditad. </a:t>
            </a:r>
            <a:r>
              <a:rPr lang="es-ES" dirty="0" err="1">
                <a:latin typeface="Century Gothic" panose="020B0502020202020204" pitchFamily="34" charset="0"/>
              </a:rPr>
              <a:t>elsevier</a:t>
            </a:r>
            <a:r>
              <a:rPr lang="es-ES" dirty="0">
                <a:latin typeface="Century Gothic" panose="020B0502020202020204" pitchFamily="34" charset="0"/>
              </a:rPr>
              <a:t>. 5813-5816.</a:t>
            </a:r>
            <a:endParaRPr lang="es-CO" dirty="0">
              <a:latin typeface="Century Gothic" panose="020B0502020202020204" pitchFamily="34" charset="0"/>
            </a:endParaRPr>
          </a:p>
          <a:p>
            <a:r>
              <a:rPr lang="es-ES" dirty="0" err="1">
                <a:latin typeface="Century Gothic" panose="020B0502020202020204" pitchFamily="34" charset="0"/>
              </a:rPr>
              <a:t>Echeverria</a:t>
            </a:r>
            <a:r>
              <a:rPr lang="es-ES" dirty="0">
                <a:latin typeface="Century Gothic" panose="020B0502020202020204" pitchFamily="34" charset="0"/>
              </a:rPr>
              <a:t> Sarmiento, J. E. (2013. ). </a:t>
            </a:r>
            <a:r>
              <a:rPr lang="es-ES" i="1" dirty="0">
                <a:latin typeface="Century Gothic" panose="020B0502020202020204" pitchFamily="34" charset="0"/>
              </a:rPr>
              <a:t>Texto de medicina interna/ Equilibrio acido base.</a:t>
            </a:r>
            <a:r>
              <a:rPr lang="es-ES" dirty="0">
                <a:latin typeface="Century Gothic" panose="020B0502020202020204" pitchFamily="34" charset="0"/>
              </a:rPr>
              <a:t> Bogotá: </a:t>
            </a:r>
            <a:r>
              <a:rPr lang="es-ES" dirty="0" err="1">
                <a:latin typeface="Century Gothic" panose="020B0502020202020204" pitchFamily="34" charset="0"/>
              </a:rPr>
              <a:t>Distribuna</a:t>
            </a:r>
            <a:r>
              <a:rPr lang="es-ES" dirty="0">
                <a:latin typeface="Century Gothic" panose="020B0502020202020204" pitchFamily="34" charset="0"/>
              </a:rPr>
              <a:t>. Capitulo 29. Pág. 341-350. .</a:t>
            </a:r>
            <a:endParaRPr lang="es-CO" dirty="0">
              <a:latin typeface="Century Gothic" panose="020B0502020202020204" pitchFamily="34" charset="0"/>
            </a:endParaRPr>
          </a:p>
          <a:p>
            <a:r>
              <a:rPr lang="es-ES" dirty="0">
                <a:latin typeface="Century Gothic" panose="020B0502020202020204" pitchFamily="34" charset="0"/>
              </a:rPr>
              <a:t>García, C. E.-C. (2014). </a:t>
            </a:r>
            <a:r>
              <a:rPr lang="es-ES" i="1" dirty="0">
                <a:latin typeface="Century Gothic" panose="020B0502020202020204" pitchFamily="34" charset="0"/>
              </a:rPr>
              <a:t>La gasometría arterial en el enfermo agudo y crónico respiratorio. Criterios de urgencia y gravedad.</a:t>
            </a:r>
            <a:r>
              <a:rPr lang="es-ES" dirty="0">
                <a:latin typeface="Century Gothic" panose="020B0502020202020204" pitchFamily="34" charset="0"/>
              </a:rPr>
              <a:t> Medicine - Programa de Formación Médica Continuada Acreditado. </a:t>
            </a:r>
            <a:r>
              <a:rPr lang="es-ES" dirty="0" err="1">
                <a:latin typeface="Century Gothic" panose="020B0502020202020204" pitchFamily="34" charset="0"/>
              </a:rPr>
              <a:t>Pag</a:t>
            </a:r>
            <a:r>
              <a:rPr lang="es-ES" dirty="0">
                <a:latin typeface="Century Gothic" panose="020B0502020202020204" pitchFamily="34" charset="0"/>
              </a:rPr>
              <a:t>. 3782-3786.</a:t>
            </a:r>
            <a:endParaRPr lang="es-CO" dirty="0">
              <a:latin typeface="Century Gothic" panose="020B0502020202020204" pitchFamily="34" charset="0"/>
            </a:endParaRPr>
          </a:p>
          <a:p>
            <a:r>
              <a:rPr lang="es-ES" dirty="0">
                <a:latin typeface="Century Gothic" panose="020B0502020202020204" pitchFamily="34" charset="0"/>
              </a:rPr>
              <a:t>Padilla, C. J. (2009). </a:t>
            </a:r>
            <a:r>
              <a:rPr lang="es-ES" i="1" dirty="0">
                <a:latin typeface="Century Gothic" panose="020B0502020202020204" pitchFamily="34" charset="0"/>
              </a:rPr>
              <a:t>Interpretación Rápida de los Gases Arteriales.</a:t>
            </a:r>
            <a:r>
              <a:rPr lang="es-ES" dirty="0">
                <a:latin typeface="Century Gothic" panose="020B0502020202020204" pitchFamily="34" charset="0"/>
              </a:rPr>
              <a:t> </a:t>
            </a:r>
            <a:endParaRPr lang="es-CO" dirty="0">
              <a:latin typeface="Century Gothic" panose="020B0502020202020204" pitchFamily="34" charset="0"/>
            </a:endParaRPr>
          </a:p>
          <a:p>
            <a:r>
              <a:rPr lang="es-ES" dirty="0" err="1">
                <a:latin typeface="Century Gothic" panose="020B0502020202020204" pitchFamily="34" charset="0"/>
              </a:rPr>
              <a:t>Romeu</a:t>
            </a:r>
            <a:r>
              <a:rPr lang="es-ES" dirty="0">
                <a:latin typeface="Century Gothic" panose="020B0502020202020204" pitchFamily="34" charset="0"/>
              </a:rPr>
              <a:t> Bordas, O. (2016). </a:t>
            </a:r>
            <a:r>
              <a:rPr lang="es-ES" i="1" dirty="0">
                <a:latin typeface="Century Gothic" panose="020B0502020202020204" pitchFamily="34" charset="0"/>
              </a:rPr>
              <a:t>Validez y fiabilidad del Test de Allen: una revisión sistemática.</a:t>
            </a:r>
            <a:r>
              <a:rPr lang="es-ES" dirty="0">
                <a:latin typeface="Century Gothic" panose="020B0502020202020204" pitchFamily="34" charset="0"/>
              </a:rPr>
              <a:t> </a:t>
            </a:r>
            <a:r>
              <a:rPr lang="es-ES" dirty="0" err="1">
                <a:latin typeface="Century Gothic" panose="020B0502020202020204" pitchFamily="34" charset="0"/>
              </a:rPr>
              <a:t>Pais</a:t>
            </a:r>
            <a:r>
              <a:rPr lang="es-ES" dirty="0">
                <a:latin typeface="Century Gothic" panose="020B0502020202020204" pitchFamily="34" charset="0"/>
              </a:rPr>
              <a:t> Vasco : https://addi.ehu.es/handle/10810/19719.</a:t>
            </a:r>
            <a:endParaRPr lang="es-CO" dirty="0">
              <a:latin typeface="Century Gothic" panose="020B0502020202020204" pitchFamily="34" charset="0"/>
            </a:endParaRPr>
          </a:p>
          <a:p>
            <a:r>
              <a:rPr lang="es-ES" dirty="0">
                <a:latin typeface="Century Gothic" panose="020B0502020202020204" pitchFamily="34" charset="0"/>
              </a:rPr>
              <a:t>RUIZ, M. M. (2010). </a:t>
            </a:r>
            <a:r>
              <a:rPr lang="es-ES" i="1" dirty="0">
                <a:latin typeface="Century Gothic" panose="020B0502020202020204" pitchFamily="34" charset="0"/>
              </a:rPr>
              <a:t>TRASTORNOS DEL EQUILIBRIO ÁCIDO-BASE.</a:t>
            </a:r>
            <a:r>
              <a:rPr lang="es-ES" dirty="0">
                <a:latin typeface="Century Gothic" panose="020B0502020202020204" pitchFamily="34" charset="0"/>
              </a:rPr>
              <a:t> </a:t>
            </a:r>
            <a:r>
              <a:rPr lang="es-ES" dirty="0" err="1">
                <a:latin typeface="Century Gothic" panose="020B0502020202020204" pitchFamily="34" charset="0"/>
              </a:rPr>
              <a:t>Malaga</a:t>
            </a:r>
            <a:r>
              <a:rPr lang="es-ES" dirty="0">
                <a:latin typeface="Century Gothic" panose="020B0502020202020204" pitchFamily="34" charset="0"/>
              </a:rPr>
              <a:t>.</a:t>
            </a:r>
            <a:endParaRPr lang="es-CO" dirty="0">
              <a:latin typeface="Century Gothic" panose="020B0502020202020204" pitchFamily="34" charset="0"/>
            </a:endParaRPr>
          </a:p>
          <a:p>
            <a:r>
              <a:rPr lang="es-ES" dirty="0">
                <a:latin typeface="Century Gothic" panose="020B0502020202020204" pitchFamily="34" charset="0"/>
              </a:rPr>
              <a:t>VIEDA, S. E. (2010). </a:t>
            </a:r>
            <a:r>
              <a:rPr lang="es-ES" i="1" dirty="0">
                <a:latin typeface="Century Gothic" panose="020B0502020202020204" pitchFamily="34" charset="0"/>
              </a:rPr>
              <a:t>Interpretación de gases arteriales y venosos. .</a:t>
            </a:r>
            <a:r>
              <a:rPr lang="es-ES" dirty="0">
                <a:latin typeface="Century Gothic" panose="020B0502020202020204" pitchFamily="34" charset="0"/>
              </a:rPr>
              <a:t> </a:t>
            </a:r>
            <a:endParaRPr lang="es-CO" dirty="0">
              <a:latin typeface="Century Gothic" panose="020B0502020202020204" pitchFamily="34" charset="0"/>
            </a:endParaRPr>
          </a:p>
          <a:p>
            <a:endParaRPr lang="es-CO" dirty="0"/>
          </a:p>
        </p:txBody>
      </p:sp>
    </p:spTree>
    <p:extLst>
      <p:ext uri="{BB962C8B-B14F-4D97-AF65-F5344CB8AC3E}">
        <p14:creationId xmlns:p14="http://schemas.microsoft.com/office/powerpoint/2010/main" val="921090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38200" y="824248"/>
            <a:ext cx="10515600" cy="866440"/>
          </a:xfrm>
        </p:spPr>
        <p:txBody>
          <a:bodyPr/>
          <a:lstStyle/>
          <a:p>
            <a:r>
              <a:rPr lang="es-CO" dirty="0" smtClean="0">
                <a:latin typeface="Century Gothic" panose="020B0502020202020204" pitchFamily="34" charset="0"/>
              </a:rPr>
              <a:t>Definición de términos </a:t>
            </a:r>
            <a:endParaRPr lang="es-CO" dirty="0">
              <a:latin typeface="Century Gothic" panose="020B0502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024588916"/>
              </p:ext>
            </p:extLst>
          </p:nvPr>
        </p:nvGraphicFramePr>
        <p:xfrm>
          <a:off x="387440" y="1336227"/>
          <a:ext cx="11074758" cy="511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0"/>
            <a:ext cx="12192000" cy="926672"/>
          </a:xfrm>
          <a:prstGeom prst="rect">
            <a:avLst/>
          </a:prstGeom>
        </p:spPr>
      </p:pic>
    </p:spTree>
    <p:extLst>
      <p:ext uri="{BB962C8B-B14F-4D97-AF65-F5344CB8AC3E}">
        <p14:creationId xmlns:p14="http://schemas.microsoft.com/office/powerpoint/2010/main" val="399477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26672"/>
            <a:ext cx="10515600" cy="764016"/>
          </a:xfrm>
        </p:spPr>
        <p:txBody>
          <a:bodyPr/>
          <a:lstStyle/>
          <a:p>
            <a:r>
              <a:rPr lang="es-CO" b="1" dirty="0" smtClean="0">
                <a:latin typeface="Century Gothic" panose="020B0502020202020204" pitchFamily="34" charset="0"/>
              </a:rPr>
              <a:t>Equilibrio acido base </a:t>
            </a:r>
            <a:endParaRPr lang="es-CO" b="1" dirty="0">
              <a:latin typeface="Century Gothic" panose="020B0502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51362116"/>
              </p:ext>
            </p:extLst>
          </p:nvPr>
        </p:nvGraphicFramePr>
        <p:xfrm>
          <a:off x="614966" y="1584101"/>
          <a:ext cx="10765665" cy="488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0"/>
            <a:ext cx="12192000" cy="926672"/>
          </a:xfrm>
          <a:prstGeom prst="rect">
            <a:avLst/>
          </a:prstGeom>
        </p:spPr>
      </p:pic>
    </p:spTree>
    <p:extLst>
      <p:ext uri="{BB962C8B-B14F-4D97-AF65-F5344CB8AC3E}">
        <p14:creationId xmlns:p14="http://schemas.microsoft.com/office/powerpoint/2010/main" val="1324279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l="5705" t="16802" r="5632" b="4623"/>
          <a:stretch/>
        </p:blipFill>
        <p:spPr>
          <a:xfrm>
            <a:off x="838200" y="1171976"/>
            <a:ext cx="10515599" cy="5460643"/>
          </a:xfrm>
          <a:prstGeom prst="rect">
            <a:avLst/>
          </a:prstGeom>
        </p:spPr>
      </p:pic>
      <p:pic>
        <p:nvPicPr>
          <p:cNvPr id="4" name="Imagen 3"/>
          <p:cNvPicPr>
            <a:picLocks noChangeAspect="1"/>
          </p:cNvPicPr>
          <p:nvPr/>
        </p:nvPicPr>
        <p:blipFill>
          <a:blip r:embed="rId3"/>
          <a:stretch>
            <a:fillRect/>
          </a:stretch>
        </p:blipFill>
        <p:spPr>
          <a:xfrm>
            <a:off x="0" y="0"/>
            <a:ext cx="12192000" cy="926672"/>
          </a:xfrm>
          <a:prstGeom prst="rect">
            <a:avLst/>
          </a:prstGeom>
        </p:spPr>
      </p:pic>
    </p:spTree>
    <p:extLst>
      <p:ext uri="{BB962C8B-B14F-4D97-AF65-F5344CB8AC3E}">
        <p14:creationId xmlns:p14="http://schemas.microsoft.com/office/powerpoint/2010/main" val="1271037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80573"/>
            <a:ext cx="8061101" cy="892198"/>
          </a:xfrm>
        </p:spPr>
        <p:txBody>
          <a:bodyPr>
            <a:normAutofit fontScale="90000"/>
          </a:bodyPr>
          <a:lstStyle/>
          <a:p>
            <a:r>
              <a:rPr lang="es-CO" dirty="0" smtClean="0"/>
              <a:t/>
            </a:r>
            <a:br>
              <a:rPr lang="es-CO" dirty="0" smtClean="0"/>
            </a:br>
            <a:r>
              <a:rPr lang="es-CO" sz="2700" b="1" dirty="0" smtClean="0"/>
              <a:t>FISIOLOGÍA DE LA REGULACIÓN </a:t>
            </a:r>
            <a:br>
              <a:rPr lang="es-CO" sz="2700" b="1" dirty="0" smtClean="0"/>
            </a:br>
            <a:r>
              <a:rPr lang="es-CO" sz="2700" b="1" dirty="0" smtClean="0"/>
              <a:t>DEL EQUILIBRIO ACIDO/BASE </a:t>
            </a:r>
            <a:endParaRPr lang="es-CO" sz="27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710532901"/>
              </p:ext>
            </p:extLst>
          </p:nvPr>
        </p:nvGraphicFramePr>
        <p:xfrm>
          <a:off x="2821545" y="926672"/>
          <a:ext cx="9181565" cy="547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0"/>
            <a:ext cx="12192000" cy="926672"/>
          </a:xfrm>
          <a:prstGeom prst="rect">
            <a:avLst/>
          </a:prstGeom>
        </p:spPr>
      </p:pic>
      <p:pic>
        <p:nvPicPr>
          <p:cNvPr id="6" name="Imagen 5"/>
          <p:cNvPicPr>
            <a:picLocks noChangeAspect="1"/>
          </p:cNvPicPr>
          <p:nvPr/>
        </p:nvPicPr>
        <p:blipFill>
          <a:blip r:embed="rId8"/>
          <a:stretch>
            <a:fillRect/>
          </a:stretch>
        </p:blipFill>
        <p:spPr>
          <a:xfrm>
            <a:off x="194256" y="1793719"/>
            <a:ext cx="2819400" cy="4645717"/>
          </a:xfrm>
          <a:prstGeom prst="rect">
            <a:avLst/>
          </a:prstGeom>
        </p:spPr>
      </p:pic>
    </p:spTree>
    <p:extLst>
      <p:ext uri="{BB962C8B-B14F-4D97-AF65-F5344CB8AC3E}">
        <p14:creationId xmlns:p14="http://schemas.microsoft.com/office/powerpoint/2010/main" val="227591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258975072"/>
              </p:ext>
            </p:extLst>
          </p:nvPr>
        </p:nvGraphicFramePr>
        <p:xfrm>
          <a:off x="207134" y="926672"/>
          <a:ext cx="11474004" cy="559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0"/>
            <a:ext cx="12192000" cy="926672"/>
          </a:xfrm>
          <a:prstGeom prst="rect">
            <a:avLst/>
          </a:prstGeom>
        </p:spPr>
      </p:pic>
    </p:spTree>
    <p:extLst>
      <p:ext uri="{BB962C8B-B14F-4D97-AF65-F5344CB8AC3E}">
        <p14:creationId xmlns:p14="http://schemas.microsoft.com/office/powerpoint/2010/main" val="1489856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926672"/>
          </a:xfrm>
          <a:prstGeom prst="rect">
            <a:avLst/>
          </a:prstGeom>
        </p:spPr>
      </p:pic>
      <p:pic>
        <p:nvPicPr>
          <p:cNvPr id="2050" name="Picture 2" descr="Resultado de imagen para compensacion respiratoria"/>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522"/>
          <a:stretch/>
        </p:blipFill>
        <p:spPr bwMode="auto">
          <a:xfrm>
            <a:off x="815662" y="1313645"/>
            <a:ext cx="10560676" cy="489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43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2274</TotalTime>
  <Words>2477</Words>
  <Application>Microsoft Office PowerPoint</Application>
  <PresentationFormat>Panorámica</PresentationFormat>
  <Paragraphs>162</Paragraphs>
  <Slides>38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vt:lpstr>
      <vt:lpstr>Calibri</vt:lpstr>
      <vt:lpstr>Calibri Light</vt:lpstr>
      <vt:lpstr>Century Gothic</vt:lpstr>
      <vt:lpstr>Times New Roman</vt:lpstr>
      <vt:lpstr>Wingdings</vt:lpstr>
      <vt:lpstr>Tema de Office</vt:lpstr>
      <vt:lpstr>Gasometría Arterial </vt:lpstr>
      <vt:lpstr>COMPETENCIAS </vt:lpstr>
      <vt:lpstr>Ejes temáticos </vt:lpstr>
      <vt:lpstr>Definición de términos </vt:lpstr>
      <vt:lpstr>Equilibrio acido base </vt:lpstr>
      <vt:lpstr>Presentación de PowerPoint</vt:lpstr>
      <vt:lpstr> FISIOLOGÍA DE LA REGULACIÓN  DEL EQUILIBRIO ACIDO/BASE </vt:lpstr>
      <vt:lpstr>Presentación de PowerPoint</vt:lpstr>
      <vt:lpstr>Presentación de PowerPoint</vt:lpstr>
      <vt:lpstr>AMORTIGUADORES</vt:lpstr>
      <vt:lpstr>Presentación de PowerPoint</vt:lpstr>
      <vt:lpstr>Presentación de PowerPoint</vt:lpstr>
      <vt:lpstr> Gasometría arterial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Test de Allen </vt:lpstr>
      <vt:lpstr>Presentación de PowerPoint</vt:lpstr>
      <vt:lpstr> Acidosis Metábolica </vt:lpstr>
      <vt:lpstr> Acidosis respiratoria </vt:lpstr>
      <vt:lpstr> alcalosis metábolica </vt:lpstr>
      <vt:lpstr> alcalosis respiratoria  </vt:lpstr>
      <vt:lpstr>Presentación de PowerPoint</vt:lpstr>
      <vt:lpstr>INTERPRETACIÓN DE LOS GASES ARTERIALES </vt:lpstr>
      <vt:lpstr>Interpretación de los gases arteriales </vt:lpstr>
      <vt:lpstr> interpretación de la gasometría arterial</vt:lpstr>
      <vt:lpstr> PARA CADA TRASTORNO LA COMPENSACIÓN ESPERADA SERÍA </vt:lpstr>
      <vt:lpstr> RESULTADOS DE GASES ARTERIALES </vt:lpstr>
      <vt:lpstr> Bibliografía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CRONOGRAMA DE TRABAJO</dc:title>
  <dc:creator>EQUIPO-PC</dc:creator>
  <cp:lastModifiedBy>Usuario2</cp:lastModifiedBy>
  <cp:revision>404</cp:revision>
  <dcterms:created xsi:type="dcterms:W3CDTF">2016-10-21T01:11:44Z</dcterms:created>
  <dcterms:modified xsi:type="dcterms:W3CDTF">2019-05-02T19:46:01Z</dcterms:modified>
</cp:coreProperties>
</file>